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66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</p:sldIdLst>
  <p:sldSz cx="9144000" cy="5143500" type="screen16x9"/>
  <p:notesSz cx="6858000" cy="9144000"/>
  <p:embeddedFontLst>
    <p:embeddedFont>
      <p:font typeface="Roboto Serif" charset="0"/>
      <p:regular r:id="rId45"/>
      <p:bold r:id="rId46"/>
      <p:italic r:id="rId47"/>
      <p:boldItalic r:id="rId48"/>
    </p:embeddedFont>
    <p:embeddedFont>
      <p:font typeface="Playfair Display" charset="-52"/>
      <p:regular r:id="rId49"/>
      <p:bold r:id="rId50"/>
      <p:italic r:id="rId51"/>
      <p:boldItalic r:id="rId52"/>
    </p:embeddedFont>
    <p:embeddedFont>
      <p:font typeface="Lato" charset="0"/>
      <p:regular r:id="rId53"/>
      <p:bold r:id="rId54"/>
      <p:italic r:id="rId55"/>
      <p:boldItalic r:id="rId56"/>
    </p:embeddedFont>
    <p:embeddedFont>
      <p:font typeface="Georgia" pitchFamily="18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69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5480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10244a11d9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10244a11d9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1026f7594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1026f7594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1026f7594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1026f7594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1026f7594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1026f7594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1026f7594e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1026f7594e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1026f7594e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1026f7594e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1026f7594e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1026f7594e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1026f7594e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1026f7594e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1026f7594e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1026f7594e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1026f7594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1026f7594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1026f759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1026f759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1026f7594e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1026f7594e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1026f7594e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1026f7594e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1026f7594e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1026f7594e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1026f7594e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1026f7594e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1026f7594e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1026f7594e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1026f7594e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1026f7594e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1026f7594e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1026f7594e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1026f7594e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1026f7594e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1026f7594e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1026f7594e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1026f7594e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1026f7594e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10244a11d9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10244a11d9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1026f7594e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1026f7594e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1026f7594e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1026f7594e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1026f7594e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1026f7594e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1026f7594e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1026f7594e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10320e3e6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10320e3e6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10320e3e6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10320e3e6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10320e3e6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10320e3e6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10320e3e6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10320e3e6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10320e3e6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10320e3e6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10320e3e6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10320e3e6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10244a11d9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10244a11d9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10320e3e61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10320e3e61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10320e3e6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10320e3e6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10320e3e61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10320e3e61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10244a11d9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10244a11d9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1026f7594e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1026f7594e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1026f7594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1026f7594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1026f7594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1026f7594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1026f7594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1026f7594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/>
          </p:nvPr>
        </p:nvSpPr>
        <p:spPr>
          <a:xfrm>
            <a:off x="754400" y="857925"/>
            <a:ext cx="7893000" cy="26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Заседание методического объединения педагогов дополнительного образования № 2</a:t>
            </a:r>
            <a:endParaRPr sz="2000" dirty="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“Эффективные </a:t>
            </a:r>
            <a:r>
              <a:rPr lang="ru" sz="24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методы, формы, технологии              и приемы обучения и воспитания                               при реализации программ объединений </a:t>
            </a:r>
            <a:endParaRPr sz="24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по интересам”</a:t>
            </a:r>
            <a:endParaRPr sz="24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754400" y="2845650"/>
            <a:ext cx="7893000" cy="15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002060"/>
                </a:solidFill>
              </a:rPr>
              <a:t>Русина Лариса Владимировна, заместитель директора </a:t>
            </a:r>
            <a:endParaRPr lang="ru" sz="1800" b="1" dirty="0" smtClean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002060"/>
                </a:solidFill>
              </a:rPr>
              <a:t>по </a:t>
            </a:r>
            <a:r>
              <a:rPr lang="ru" sz="1800" b="1" dirty="0">
                <a:solidFill>
                  <a:srgbClr val="002060"/>
                </a:solidFill>
              </a:rPr>
              <a:t>учебно-методической работе государственного учреждения образования “Мостовский районный центр творчества детей и молодежи</a:t>
            </a:r>
            <a:r>
              <a:rPr lang="ru" sz="1800" b="1" dirty="0" smtClean="0">
                <a:solidFill>
                  <a:srgbClr val="002060"/>
                </a:solidFill>
              </a:rPr>
              <a:t>”</a:t>
            </a: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265500" y="1718250"/>
            <a:ext cx="43065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r>
              <a:rPr lang="ru" sz="278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Учебно-программная документация образовательной программы дополнительного образования детей                             и молодежи</a:t>
            </a:r>
            <a:endParaRPr sz="27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2"/>
          </p:nvPr>
        </p:nvSpPr>
        <p:spPr>
          <a:xfrm>
            <a:off x="4939500" y="430924"/>
            <a:ext cx="3837000" cy="3988376"/>
          </a:xfrm>
          <a:prstGeom prst="rect">
            <a:avLst/>
          </a:prstGeom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457200" lvl="0" indent="-3581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❏"/>
            </a:pPr>
            <a:r>
              <a:rPr lang="ru" sz="2400" b="1" dirty="0">
                <a:solidFill>
                  <a:srgbClr val="000000"/>
                </a:solidFill>
              </a:rPr>
              <a:t>типовые программы дополнительного образования детей и молодежи;</a:t>
            </a:r>
            <a:endParaRPr sz="2400" b="1" dirty="0">
              <a:solidFill>
                <a:srgbClr val="000000"/>
              </a:solidFill>
            </a:endParaRPr>
          </a:p>
          <a:p>
            <a:pPr marL="457200" lvl="0" indent="-3581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❏"/>
            </a:pPr>
            <a:r>
              <a:rPr lang="ru" sz="2400" b="1" dirty="0">
                <a:solidFill>
                  <a:srgbClr val="000000"/>
                </a:solidFill>
              </a:rPr>
              <a:t>программы объединений по интересам;</a:t>
            </a:r>
            <a:endParaRPr sz="2400" b="1" dirty="0">
              <a:solidFill>
                <a:srgbClr val="000000"/>
              </a:solidFill>
            </a:endParaRPr>
          </a:p>
          <a:p>
            <a:pPr marL="457200" lvl="0" indent="-3581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❏"/>
            </a:pPr>
            <a:r>
              <a:rPr lang="ru" sz="2400" b="1" dirty="0">
                <a:solidFill>
                  <a:srgbClr val="000000"/>
                </a:solidFill>
              </a:rPr>
              <a:t>индивидуальные программы дополнительного образования детей и молодежи.</a:t>
            </a:r>
            <a:endParaRPr sz="24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Ожидаемые результаты освоения программы</a:t>
            </a:r>
            <a:endParaRPr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311700" y="1679575"/>
            <a:ext cx="8520600" cy="31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211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260"/>
              <a:buAutoNum type="arabicPeriod"/>
            </a:pPr>
            <a:r>
              <a:rPr lang="ru" sz="2700" b="1" dirty="0">
                <a:solidFill>
                  <a:srgbClr val="000000"/>
                </a:solidFill>
              </a:rPr>
              <a:t>Характеристика знаний, умений и навыков, которые должны приобрести учащиеся.</a:t>
            </a:r>
            <a:endParaRPr sz="2700" b="1" dirty="0">
              <a:solidFill>
                <a:srgbClr val="000000"/>
              </a:solidFill>
            </a:endParaRPr>
          </a:p>
          <a:p>
            <a:pPr marL="457200" lvl="0" indent="-3721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260"/>
              <a:buAutoNum type="arabicPeriod"/>
            </a:pPr>
            <a:r>
              <a:rPr lang="ru" sz="2700" b="1" dirty="0">
                <a:solidFill>
                  <a:srgbClr val="000000"/>
                </a:solidFill>
              </a:rPr>
              <a:t>Ожидаемые результаты прописываются после каждого года обучения. </a:t>
            </a:r>
            <a:endParaRPr sz="2700" b="1" dirty="0">
              <a:solidFill>
                <a:srgbClr val="000000"/>
              </a:solidFill>
            </a:endParaRPr>
          </a:p>
          <a:p>
            <a:pPr marL="457200" lvl="0" indent="-37211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60"/>
              <a:buAutoNum type="arabicPeriod"/>
            </a:pPr>
            <a:endParaRPr sz="22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Литература и информационные источники</a:t>
            </a:r>
            <a:endParaRPr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xfrm>
            <a:off x="311700" y="1531675"/>
            <a:ext cx="8520600" cy="31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AutoNum type="arabicPeriod"/>
            </a:pPr>
            <a:r>
              <a:rPr lang="ru" sz="2000" b="1" dirty="0">
                <a:solidFill>
                  <a:srgbClr val="000000"/>
                </a:solidFill>
              </a:rPr>
              <a:t>Перечень источников, использованных при разработке программы.</a:t>
            </a:r>
            <a:endParaRPr sz="2000" b="1" dirty="0">
              <a:solidFill>
                <a:srgbClr val="000000"/>
              </a:solidFill>
            </a:endParaRPr>
          </a:p>
          <a:p>
            <a:pPr marL="45720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AutoNum type="arabicPeriod"/>
            </a:pPr>
            <a:r>
              <a:rPr lang="ru" sz="2000" b="1" dirty="0">
                <a:solidFill>
                  <a:srgbClr val="000000"/>
                </a:solidFill>
              </a:rPr>
              <a:t>Список литературы оформляется в соответствии с требованиями государственного стандарта.</a:t>
            </a:r>
            <a:endParaRPr sz="2000" b="1" dirty="0">
              <a:solidFill>
                <a:srgbClr val="000000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AutoNum type="arabicPeriod"/>
            </a:pPr>
            <a:r>
              <a:rPr lang="ru" sz="2000" b="1" dirty="0">
                <a:solidFill>
                  <a:srgbClr val="000000"/>
                </a:solidFill>
              </a:rPr>
              <a:t>Список литературы для учащихся и родителей.</a:t>
            </a:r>
            <a:endParaRPr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265500" y="972950"/>
            <a:ext cx="4306500" cy="245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r>
              <a:rPr lang="ru" sz="2780" dirty="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Образовательно-  методический комплекс программы объединения </a:t>
            </a:r>
            <a:endParaRPr sz="2780" dirty="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r>
              <a:rPr lang="ru" sz="2780" dirty="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по интересам</a:t>
            </a:r>
            <a:endParaRPr sz="2780" dirty="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2"/>
          </p:nvPr>
        </p:nvSpPr>
        <p:spPr>
          <a:xfrm>
            <a:off x="4939500" y="399392"/>
            <a:ext cx="3837000" cy="4019907"/>
          </a:xfrm>
          <a:prstGeom prst="rect">
            <a:avLst/>
          </a:prstGeom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" sz="2400" b="1" dirty="0" smtClean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" sz="2400" b="1"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rgbClr val="000000"/>
                </a:solidFill>
              </a:rPr>
              <a:t>1.Пояснительная </a:t>
            </a:r>
            <a:r>
              <a:rPr lang="ru" sz="2400" b="1" dirty="0">
                <a:solidFill>
                  <a:srgbClr val="000000"/>
                </a:solidFill>
              </a:rPr>
              <a:t>записка             к ОМК.</a:t>
            </a:r>
            <a:endParaRPr sz="2400" b="1"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000000"/>
                </a:solidFill>
              </a:rPr>
              <a:t>2. Теоретический раздел.</a:t>
            </a:r>
            <a:endParaRPr sz="2400" b="1"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000000"/>
                </a:solidFill>
              </a:rPr>
              <a:t>3. Практический раздел.</a:t>
            </a:r>
            <a:endParaRPr sz="2400" b="1"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000000"/>
                </a:solidFill>
              </a:rPr>
              <a:t>4. Диагностический раздел.</a:t>
            </a:r>
            <a:endParaRPr sz="2400" b="1"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000000"/>
                </a:solidFill>
              </a:rPr>
              <a:t>5.Вспомогательный раздел.</a:t>
            </a:r>
            <a:endParaRPr sz="24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280169" y="393746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Модель ОМК</a:t>
            </a:r>
            <a:endParaRPr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395782" y="1039577"/>
            <a:ext cx="3999900" cy="3150900"/>
          </a:xfrm>
          <a:prstGeom prst="rect">
            <a:avLst/>
          </a:prstGeom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 dirty="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Теоретический раздел</a:t>
            </a:r>
            <a:endParaRPr sz="2100" b="1" dirty="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000000"/>
                </a:solidFill>
              </a:rPr>
              <a:t>Содержит материалы для теоретического изучения образовательной области соответствующего профиля</a:t>
            </a:r>
            <a:endParaRPr sz="2400" b="1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000000"/>
                </a:solidFill>
              </a:rPr>
              <a:t>в объёме, соответствующем учебно-тематическому плану программы</a:t>
            </a:r>
            <a:endParaRPr sz="2400" b="1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sz="1800" b="1" dirty="0">
              <a:solidFill>
                <a:srgbClr val="073763"/>
              </a:solidFill>
            </a:endParaRPr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2"/>
          </p:nvPr>
        </p:nvSpPr>
        <p:spPr>
          <a:xfrm>
            <a:off x="4758827" y="1071109"/>
            <a:ext cx="3999900" cy="3150900"/>
          </a:xfrm>
          <a:prstGeom prst="rect">
            <a:avLst/>
          </a:prstGeom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Практический раздел</a:t>
            </a:r>
            <a:endParaRPr sz="1800" b="1" dirty="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0" b="1" dirty="0">
                <a:solidFill>
                  <a:srgbClr val="000000"/>
                </a:solidFill>
              </a:rPr>
              <a:t>Содержит материалы для проведения практических учебных занятий в соответствии</a:t>
            </a:r>
            <a:endParaRPr sz="2200" b="1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 dirty="0">
                <a:solidFill>
                  <a:srgbClr val="000000"/>
                </a:solidFill>
              </a:rPr>
              <a:t>с учебно-тематическим планом </a:t>
            </a:r>
            <a:endParaRPr sz="22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Модель ОМК</a:t>
            </a:r>
            <a:endParaRPr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1" name="Google Shape;161;p28"/>
          <p:cNvSpPr txBox="1">
            <a:spLocks noGrp="1"/>
          </p:cNvSpPr>
          <p:nvPr>
            <p:ph type="body" idx="1"/>
          </p:nvPr>
        </p:nvSpPr>
        <p:spPr>
          <a:xfrm>
            <a:off x="332720" y="1071108"/>
            <a:ext cx="3999900" cy="3150900"/>
          </a:xfrm>
          <a:prstGeom prst="rect">
            <a:avLst/>
          </a:prstGeom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0" b="1" dirty="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Диагностический раздел</a:t>
            </a:r>
            <a:endParaRPr sz="2193" b="1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7200" b="1" dirty="0">
                <a:solidFill>
                  <a:srgbClr val="000000"/>
                </a:solidFill>
              </a:rPr>
              <a:t>Содержит материалы для проведения текущей, промежуточной и итоговой аттестации, иные материалы, позволяющие определить соответствие результатов учебной деятельности учащихся требованиям программы объединения по интересам</a:t>
            </a:r>
            <a:endParaRPr sz="7200" b="1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50" b="1" dirty="0">
              <a:solidFill>
                <a:srgbClr val="980000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800" b="1" dirty="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sz="1800" b="1" dirty="0">
              <a:solidFill>
                <a:srgbClr val="073763"/>
              </a:solidFill>
            </a:endParaRPr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2"/>
          </p:nvPr>
        </p:nvSpPr>
        <p:spPr>
          <a:xfrm>
            <a:off x="4695766" y="1071108"/>
            <a:ext cx="3999900" cy="3150900"/>
          </a:xfrm>
          <a:prstGeom prst="rect">
            <a:avLst/>
          </a:prstGeom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171" b="1" dirty="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Вспомогательный раздел</a:t>
            </a:r>
            <a:endParaRPr sz="4171" b="1" dirty="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124" b="1" dirty="0">
                <a:solidFill>
                  <a:srgbClr val="000000"/>
                </a:solidFill>
              </a:rPr>
              <a:t>Содержит элементы учебно-программной документации образовательной программы дополнительного образования детей и молодёжи, учебно-методической документации, перечень учебных изданий и информационно-аналитических материалов, рекомендуемых для изучения образовательной области (раздела, темы) соответствующего профиля</a:t>
            </a:r>
            <a:endParaRPr sz="3124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>
            <a:spLocks noGrp="1"/>
          </p:cNvSpPr>
          <p:nvPr>
            <p:ph type="title"/>
          </p:nvPr>
        </p:nvSpPr>
        <p:spPr>
          <a:xfrm>
            <a:off x="244479" y="1487957"/>
            <a:ext cx="4306500" cy="245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26581"/>
              <a:buNone/>
            </a:pPr>
            <a:r>
              <a:rPr lang="ru" sz="3724" dirty="0" smtClean="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ru" sz="3724" dirty="0" smtClean="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ru" sz="3724" dirty="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ru" sz="3724" dirty="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ru" sz="3724" dirty="0" smtClean="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ru" sz="3724" dirty="0" smtClean="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ru" sz="3724" dirty="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ru" sz="3724" dirty="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ru" sz="3724" dirty="0" smtClean="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Пояснительная </a:t>
            </a:r>
            <a:r>
              <a:rPr lang="ru" sz="3724" dirty="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записка к ОМК (введение)</a:t>
            </a:r>
            <a:endParaRPr sz="3724" dirty="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endParaRPr sz="278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endParaRPr sz="278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endParaRPr sz="278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3" name="Google Shape;173;p3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40000" lnSpcReduction="20000"/>
          </a:bodyPr>
          <a:lstStyle/>
          <a:p>
            <a:pPr marL="457200" lvl="0" indent="-3614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❏"/>
            </a:pPr>
            <a:endParaRPr lang="ru" sz="5228" b="1" dirty="0">
              <a:solidFill>
                <a:srgbClr val="000000"/>
              </a:solidFill>
            </a:endParaRPr>
          </a:p>
          <a:p>
            <a:pPr marL="457200" lvl="0" indent="-36141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❏"/>
            </a:pPr>
            <a:r>
              <a:rPr lang="ru" sz="5000" b="1" dirty="0" smtClean="0">
                <a:solidFill>
                  <a:srgbClr val="000000"/>
                </a:solidFill>
              </a:rPr>
              <a:t>актуальность</a:t>
            </a:r>
            <a:r>
              <a:rPr lang="ru" sz="5000" b="1" dirty="0">
                <a:solidFill>
                  <a:srgbClr val="000000"/>
                </a:solidFill>
              </a:rPr>
              <a:t>;</a:t>
            </a:r>
            <a:endParaRPr sz="5000" b="1" dirty="0">
              <a:solidFill>
                <a:srgbClr val="000000"/>
              </a:solidFill>
            </a:endParaRPr>
          </a:p>
          <a:p>
            <a:pPr marL="457200" lvl="0" indent="-36141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❏"/>
            </a:pPr>
            <a:r>
              <a:rPr lang="ru" sz="5000" b="1" dirty="0">
                <a:solidFill>
                  <a:srgbClr val="000000"/>
                </a:solidFill>
              </a:rPr>
              <a:t>концептуальные основы;   </a:t>
            </a:r>
            <a:endParaRPr sz="5000" b="1" dirty="0">
              <a:solidFill>
                <a:srgbClr val="000000"/>
              </a:solidFill>
            </a:endParaRPr>
          </a:p>
          <a:p>
            <a:pPr marL="457200" lvl="0" indent="-36141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❏"/>
            </a:pPr>
            <a:r>
              <a:rPr lang="ru" sz="5000" b="1" dirty="0">
                <a:solidFill>
                  <a:srgbClr val="000000"/>
                </a:solidFill>
              </a:rPr>
              <a:t>отличительные особенности ОМК;            </a:t>
            </a:r>
            <a:endParaRPr sz="5000" b="1" dirty="0">
              <a:solidFill>
                <a:srgbClr val="000000"/>
              </a:solidFill>
            </a:endParaRPr>
          </a:p>
          <a:p>
            <a:pPr marL="457200" lvl="0" indent="-36141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❏"/>
            </a:pPr>
            <a:r>
              <a:rPr lang="ru" sz="5000" b="1" dirty="0">
                <a:solidFill>
                  <a:srgbClr val="000000"/>
                </a:solidFill>
              </a:rPr>
              <a:t>цель и задачи;</a:t>
            </a:r>
            <a:endParaRPr sz="5000" b="1" dirty="0">
              <a:solidFill>
                <a:srgbClr val="000000"/>
              </a:solidFill>
            </a:endParaRPr>
          </a:p>
          <a:p>
            <a:pPr marL="457200" lvl="0" indent="-36141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❏"/>
            </a:pPr>
            <a:r>
              <a:rPr lang="ru" sz="5000" b="1" dirty="0">
                <a:solidFill>
                  <a:srgbClr val="000000"/>
                </a:solidFill>
              </a:rPr>
              <a:t>краткое описание ожидаемых результатов от использования предложенных в ОМК материалов</a:t>
            </a:r>
            <a:endParaRPr sz="50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231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>
            <a:spLocks noGrp="1"/>
          </p:cNvSpPr>
          <p:nvPr>
            <p:ph type="title"/>
          </p:nvPr>
        </p:nvSpPr>
        <p:spPr>
          <a:xfrm>
            <a:off x="265500" y="1465950"/>
            <a:ext cx="4306500" cy="245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29193"/>
              <a:buNone/>
            </a:pPr>
            <a:r>
              <a:rPr lang="ru" sz="3391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Теоретический раздел (блок)</a:t>
            </a:r>
            <a:endParaRPr sz="3391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endParaRPr sz="27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endParaRPr sz="27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endParaRPr sz="27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9" name="Google Shape;179;p31"/>
          <p:cNvSpPr txBox="1">
            <a:spLocks noGrp="1"/>
          </p:cNvSpPr>
          <p:nvPr>
            <p:ph type="body" idx="2"/>
          </p:nvPr>
        </p:nvSpPr>
        <p:spPr>
          <a:xfrm>
            <a:off x="4939500" y="512825"/>
            <a:ext cx="3837000" cy="3906600"/>
          </a:xfrm>
          <a:prstGeom prst="rect">
            <a:avLst/>
          </a:prstGeom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2070" b="1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❏"/>
            </a:pPr>
            <a:endParaRPr lang="ru" sz="2170" b="1" dirty="0" smtClean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❏"/>
            </a:pPr>
            <a:r>
              <a:rPr lang="ru" sz="2170" b="1" dirty="0" smtClean="0">
                <a:solidFill>
                  <a:srgbClr val="000000"/>
                </a:solidFill>
              </a:rPr>
              <a:t>п</a:t>
            </a:r>
            <a:r>
              <a:rPr lang="ru" sz="2085" b="1" dirty="0" smtClean="0">
                <a:solidFill>
                  <a:srgbClr val="000000"/>
                </a:solidFill>
              </a:rPr>
              <a:t>рограмма</a:t>
            </a:r>
            <a:r>
              <a:rPr lang="ru" sz="2085" b="1" dirty="0">
                <a:solidFill>
                  <a:srgbClr val="000000"/>
                </a:solidFill>
              </a:rPr>
              <a:t>;</a:t>
            </a:r>
            <a:endParaRPr sz="2085" b="1" dirty="0">
              <a:solidFill>
                <a:srgbClr val="000000"/>
              </a:solidFill>
            </a:endParaRPr>
          </a:p>
          <a:p>
            <a:pPr marL="457200" lvl="0" indent="-36099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85"/>
              <a:buChar char="❏"/>
            </a:pPr>
            <a:r>
              <a:rPr lang="ru" sz="2085" b="1" dirty="0">
                <a:solidFill>
                  <a:srgbClr val="000000"/>
                </a:solidFill>
              </a:rPr>
              <a:t>календарно-тематический план;</a:t>
            </a:r>
            <a:endParaRPr sz="2085" b="1" dirty="0">
              <a:solidFill>
                <a:srgbClr val="000000"/>
              </a:solidFill>
            </a:endParaRPr>
          </a:p>
          <a:p>
            <a:pPr marL="457200" lvl="0" indent="-360997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85"/>
              <a:buChar char="❏"/>
            </a:pPr>
            <a:r>
              <a:rPr lang="ru" sz="2085" b="1" dirty="0">
                <a:solidFill>
                  <a:srgbClr val="000000"/>
                </a:solidFill>
              </a:rPr>
              <a:t>нормативная правовая документация;</a:t>
            </a:r>
            <a:endParaRPr sz="2085" b="1" dirty="0">
              <a:solidFill>
                <a:srgbClr val="000000"/>
              </a:solidFill>
            </a:endParaRPr>
          </a:p>
          <a:p>
            <a:pPr marL="457200" lvl="0" indent="-360997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85"/>
              <a:buChar char="❏"/>
            </a:pPr>
            <a:r>
              <a:rPr lang="ru" sz="2085" b="1" dirty="0">
                <a:solidFill>
                  <a:srgbClr val="000000"/>
                </a:solidFill>
              </a:rPr>
              <a:t>локальные документы;</a:t>
            </a:r>
            <a:endParaRPr sz="2085" b="1" dirty="0">
              <a:solidFill>
                <a:srgbClr val="000000"/>
              </a:solidFill>
            </a:endParaRPr>
          </a:p>
          <a:p>
            <a:pPr marL="457200" lvl="0" indent="-360997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85"/>
              <a:buChar char="❏"/>
            </a:pPr>
            <a:r>
              <a:rPr lang="ru" sz="2085" b="1" dirty="0">
                <a:solidFill>
                  <a:srgbClr val="000000"/>
                </a:solidFill>
              </a:rPr>
              <a:t>лекционные, справочно-информационные материалы к разделам (темам) программы;</a:t>
            </a:r>
            <a:endParaRPr sz="2085" b="1" dirty="0">
              <a:solidFill>
                <a:srgbClr val="000000"/>
              </a:solidFill>
            </a:endParaRPr>
          </a:p>
          <a:p>
            <a:pPr marL="457200" lvl="0" indent="-36099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85"/>
              <a:buChar char="❏"/>
            </a:pPr>
            <a:r>
              <a:rPr lang="ru" sz="2085" b="1" dirty="0">
                <a:solidFill>
                  <a:srgbClr val="000000"/>
                </a:solidFill>
              </a:rPr>
              <a:t>глоссарий</a:t>
            </a:r>
            <a:endParaRPr sz="2085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2085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sz="204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>
            <a:spLocks noGrp="1"/>
          </p:cNvSpPr>
          <p:nvPr>
            <p:ph type="title"/>
          </p:nvPr>
        </p:nvSpPr>
        <p:spPr>
          <a:xfrm>
            <a:off x="265500" y="1219450"/>
            <a:ext cx="4306500" cy="29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endParaRPr sz="27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endParaRPr sz="27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endParaRPr sz="27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endParaRPr sz="27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endParaRPr sz="27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0703"/>
              <a:buNone/>
            </a:pPr>
            <a:r>
              <a:rPr lang="ru" sz="3224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Практический (инструктивно-  методический) раздел (блок)</a:t>
            </a:r>
            <a:endParaRPr sz="3224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0703"/>
              <a:buNone/>
            </a:pPr>
            <a:endParaRPr sz="3224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endParaRPr sz="27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endParaRPr sz="27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5" name="Google Shape;185;p32"/>
          <p:cNvSpPr txBox="1">
            <a:spLocks noGrp="1"/>
          </p:cNvSpPr>
          <p:nvPr>
            <p:ph type="body" idx="2"/>
          </p:nvPr>
        </p:nvSpPr>
        <p:spPr>
          <a:xfrm>
            <a:off x="4624553" y="512825"/>
            <a:ext cx="4288218" cy="3906600"/>
          </a:xfrm>
          <a:prstGeom prst="rect">
            <a:avLst/>
          </a:prstGeom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30000" tIns="91425" rIns="91425" bIns="91425" anchor="ctr" anchorCtr="0">
            <a:noAutofit/>
          </a:bodyPr>
          <a:lstStyle/>
          <a:p>
            <a:pPr marL="127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000000"/>
              </a:solidFill>
            </a:endParaRPr>
          </a:p>
          <a:p>
            <a:pPr marL="127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000000"/>
              </a:solidFill>
            </a:endParaRPr>
          </a:p>
          <a:p>
            <a:pPr marL="127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000000"/>
              </a:solidFill>
            </a:endParaRPr>
          </a:p>
          <a:p>
            <a:pPr marL="127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000000"/>
              </a:solidFill>
            </a:endParaRPr>
          </a:p>
          <a:p>
            <a:pPr marL="0" lvl="0" indent="17938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Wingdings" pitchFamily="2" charset="2"/>
              <a:buChar char="q"/>
              <a:tabLst>
                <a:tab pos="536575" algn="l"/>
              </a:tabLst>
            </a:pPr>
            <a:r>
              <a:rPr lang="ru" b="1" dirty="0">
                <a:solidFill>
                  <a:srgbClr val="000000"/>
                </a:solidFill>
              </a:rPr>
              <a:t>методические </a:t>
            </a:r>
            <a:r>
              <a:rPr lang="ru" b="1" dirty="0" smtClean="0">
                <a:solidFill>
                  <a:srgbClr val="000000"/>
                </a:solidFill>
              </a:rPr>
              <a:t>рекомендации</a:t>
            </a:r>
            <a:r>
              <a:rPr lang="ru" b="1" dirty="0">
                <a:solidFill>
                  <a:srgbClr val="000000"/>
                </a:solidFill>
              </a:rPr>
              <a:t>;</a:t>
            </a:r>
            <a:endParaRPr b="1" dirty="0">
              <a:solidFill>
                <a:srgbClr val="000000"/>
              </a:solidFill>
            </a:endParaRPr>
          </a:p>
          <a:p>
            <a:pPr marL="0" lvl="0" indent="17938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Wingdings" pitchFamily="2" charset="2"/>
              <a:buChar char="q"/>
              <a:tabLst>
                <a:tab pos="536575" algn="l"/>
              </a:tabLst>
            </a:pPr>
            <a:r>
              <a:rPr lang="ru" b="1" dirty="0">
                <a:solidFill>
                  <a:srgbClr val="000000"/>
                </a:solidFill>
              </a:rPr>
              <a:t>методические разработки учебных занятий, воспитательных мероприятий, мастер-классов (планы-конспекты, технологические карты, сценарии, сценарные планы);</a:t>
            </a:r>
            <a:endParaRPr b="1" dirty="0">
              <a:solidFill>
                <a:srgbClr val="000000"/>
              </a:solidFill>
            </a:endParaRPr>
          </a:p>
          <a:p>
            <a:pPr marL="0" lvl="0" indent="17938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Wingdings" pitchFamily="2" charset="2"/>
              <a:buChar char="q"/>
              <a:tabLst>
                <a:tab pos="536575" algn="l"/>
              </a:tabLst>
            </a:pPr>
            <a:r>
              <a:rPr lang="ru" b="1" dirty="0">
                <a:solidFill>
                  <a:srgbClr val="000000"/>
                </a:solidFill>
              </a:rPr>
              <a:t>дидактический материал;</a:t>
            </a:r>
            <a:endParaRPr b="1" dirty="0">
              <a:solidFill>
                <a:srgbClr val="000000"/>
              </a:solidFill>
            </a:endParaRPr>
          </a:p>
          <a:p>
            <a:pPr marL="0" lvl="0" indent="17938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Wingdings" pitchFamily="2" charset="2"/>
              <a:buChar char="q"/>
              <a:tabLst>
                <a:tab pos="536575" algn="l"/>
              </a:tabLst>
            </a:pPr>
            <a:r>
              <a:rPr lang="ru" b="1" dirty="0">
                <a:solidFill>
                  <a:srgbClr val="000000"/>
                </a:solidFill>
              </a:rPr>
              <a:t>инструкции, памятки;</a:t>
            </a:r>
            <a:endParaRPr b="1" dirty="0">
              <a:solidFill>
                <a:srgbClr val="000000"/>
              </a:solidFill>
            </a:endParaRPr>
          </a:p>
          <a:p>
            <a:pPr marL="0" lvl="0" indent="17938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Wingdings" pitchFamily="2" charset="2"/>
              <a:buChar char="q"/>
              <a:tabLst>
                <a:tab pos="536575" algn="l"/>
              </a:tabLst>
            </a:pPr>
            <a:r>
              <a:rPr lang="ru" b="1" dirty="0">
                <a:solidFill>
                  <a:srgbClr val="000000"/>
                </a:solidFill>
              </a:rPr>
              <a:t>компьютерные программные средства</a:t>
            </a:r>
            <a:endParaRPr b="1" dirty="0">
              <a:solidFill>
                <a:srgbClr val="000000"/>
              </a:solidFill>
            </a:endParaRPr>
          </a:p>
          <a:p>
            <a:pPr marL="12700" indent="0" algn="just">
              <a:lnSpc>
                <a:spcPct val="100000"/>
              </a:lnSpc>
              <a:buNone/>
            </a:pPr>
            <a:endParaRPr sz="1900" b="1" dirty="0">
              <a:solidFill>
                <a:srgbClr val="000000"/>
              </a:solidFill>
            </a:endParaRPr>
          </a:p>
          <a:p>
            <a:pPr marL="127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207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2085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sz="204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>
            <a:spLocks noGrp="1"/>
          </p:cNvSpPr>
          <p:nvPr>
            <p:ph type="title"/>
          </p:nvPr>
        </p:nvSpPr>
        <p:spPr>
          <a:xfrm>
            <a:off x="265500" y="1219450"/>
            <a:ext cx="4306500" cy="29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endParaRPr sz="27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endParaRPr sz="27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endParaRPr sz="27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endParaRPr sz="27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endParaRPr sz="27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29680"/>
              <a:buNone/>
            </a:pPr>
            <a:r>
              <a:rPr lang="ru" sz="3335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Диагностический раздел (блок)</a:t>
            </a:r>
            <a:endParaRPr sz="3335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endParaRPr sz="27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endParaRPr sz="27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endParaRPr sz="27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endParaRPr sz="27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1" name="Google Shape;191;p33"/>
          <p:cNvSpPr txBox="1">
            <a:spLocks noGrp="1"/>
          </p:cNvSpPr>
          <p:nvPr>
            <p:ph type="body" idx="2"/>
          </p:nvPr>
        </p:nvSpPr>
        <p:spPr>
          <a:xfrm>
            <a:off x="4939500" y="262759"/>
            <a:ext cx="3837000" cy="4156691"/>
          </a:xfrm>
          <a:prstGeom prst="rect">
            <a:avLst/>
          </a:prstGeom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9999" lvl="0" indent="1524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❏"/>
            </a:pPr>
            <a:r>
              <a:rPr lang="ru" b="1" dirty="0">
                <a:solidFill>
                  <a:srgbClr val="000000"/>
                </a:solidFill>
              </a:rPr>
              <a:t>диагностический инструментарий (тесты, опросники, викторины, диагностические методики, варианты контрольных заданий, диагностические карты);</a:t>
            </a:r>
            <a:endParaRPr b="1" dirty="0">
              <a:solidFill>
                <a:srgbClr val="000000"/>
              </a:solidFill>
            </a:endParaRPr>
          </a:p>
          <a:p>
            <a:pPr marL="89999" lvl="0" indent="1524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❏"/>
            </a:pPr>
            <a:r>
              <a:rPr lang="ru" b="1" dirty="0">
                <a:solidFill>
                  <a:srgbClr val="000000"/>
                </a:solidFill>
              </a:rPr>
              <a:t>материалы самостоятельной проектной, исследовательской  деятельности учащихся;</a:t>
            </a:r>
            <a:endParaRPr b="1" dirty="0">
              <a:solidFill>
                <a:srgbClr val="000000"/>
              </a:solidFill>
            </a:endParaRPr>
          </a:p>
          <a:p>
            <a:pPr marL="89999" lvl="0" indent="1524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❏"/>
            </a:pPr>
            <a:r>
              <a:rPr lang="ru" b="1" dirty="0">
                <a:solidFill>
                  <a:srgbClr val="000000"/>
                </a:solidFill>
              </a:rPr>
              <a:t>портфолио достижений учащихся </a:t>
            </a:r>
            <a:endParaRPr b="1" dirty="0">
              <a:solidFill>
                <a:srgbClr val="000000"/>
              </a:solidFill>
            </a:endParaRPr>
          </a:p>
          <a:p>
            <a:pPr marL="127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000000"/>
              </a:solidFill>
            </a:endParaRPr>
          </a:p>
          <a:p>
            <a:pPr marL="127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000000"/>
              </a:solidFill>
            </a:endParaRPr>
          </a:p>
          <a:p>
            <a:pPr marL="127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000000"/>
              </a:solidFill>
            </a:endParaRPr>
          </a:p>
          <a:p>
            <a:pPr marL="12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rgbClr val="000000"/>
              </a:solidFill>
            </a:endParaRPr>
          </a:p>
          <a:p>
            <a:pPr marL="127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207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2085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sz="204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Цель заседания:</a:t>
            </a:r>
            <a:endParaRPr sz="3000" dirty="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rgbClr val="000000"/>
                </a:solidFill>
              </a:rPr>
              <a:t>совершенствование профессиональной компетентности педагогических работников в направлении использования эффективных педагогических практик в дополнительном образовании детей и молодежи.</a:t>
            </a:r>
            <a:endParaRPr sz="28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3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 txBox="1">
            <a:spLocks noGrp="1"/>
          </p:cNvSpPr>
          <p:nvPr>
            <p:ph type="title"/>
          </p:nvPr>
        </p:nvSpPr>
        <p:spPr>
          <a:xfrm>
            <a:off x="265500" y="1219450"/>
            <a:ext cx="4306500" cy="29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endParaRPr sz="27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endParaRPr sz="27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endParaRPr sz="27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endParaRPr sz="27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endParaRPr sz="27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1798"/>
              <a:buNone/>
            </a:pPr>
            <a:r>
              <a:rPr lang="ru" sz="3113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Вспомогательный раздел (блок)</a:t>
            </a:r>
            <a:endParaRPr sz="3113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endParaRPr sz="27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endParaRPr sz="27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endParaRPr sz="27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endParaRPr sz="27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7" name="Google Shape;197;p34"/>
          <p:cNvSpPr txBox="1">
            <a:spLocks noGrp="1"/>
          </p:cNvSpPr>
          <p:nvPr>
            <p:ph type="body" idx="2"/>
          </p:nvPr>
        </p:nvSpPr>
        <p:spPr>
          <a:xfrm>
            <a:off x="4939500" y="421650"/>
            <a:ext cx="3837000" cy="3997800"/>
          </a:xfrm>
          <a:prstGeom prst="rect">
            <a:avLst/>
          </a:prstGeom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00" dirty="0">
                <a:solidFill>
                  <a:srgbClr val="000000"/>
                </a:solidFill>
              </a:rPr>
              <a:t>❏</a:t>
            </a:r>
            <a:r>
              <a:rPr lang="ru" b="1" dirty="0">
                <a:solidFill>
                  <a:srgbClr val="000000"/>
                </a:solidFill>
              </a:rPr>
              <a:t>перечень учебных изданий, литературных источников, информационных ресурсов, рекомендуемых для самостоятельного изучения учащимися образовательной области или направления деятельности;</a:t>
            </a:r>
            <a:endParaRPr b="1" dirty="0">
              <a:solidFill>
                <a:srgbClr val="000000"/>
              </a:solidFill>
            </a:endParaRPr>
          </a:p>
          <a:p>
            <a:pPr marL="127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000000"/>
                </a:solidFill>
              </a:rPr>
              <a:t>❏</a:t>
            </a:r>
            <a:r>
              <a:rPr lang="ru" b="1" dirty="0">
                <a:solidFill>
                  <a:srgbClr val="000000"/>
                </a:solidFill>
              </a:rPr>
              <a:t>электронные средства обучения </a:t>
            </a:r>
            <a:endParaRPr b="1" dirty="0">
              <a:solidFill>
                <a:srgbClr val="000000"/>
              </a:solidFill>
            </a:endParaRPr>
          </a:p>
          <a:p>
            <a:pPr marL="127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</a:endParaRPr>
          </a:p>
          <a:p>
            <a:pPr marL="127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</a:endParaRPr>
          </a:p>
          <a:p>
            <a:pPr marL="127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000000"/>
              </a:solidFill>
            </a:endParaRPr>
          </a:p>
          <a:p>
            <a:pPr marL="127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000000"/>
              </a:solidFill>
            </a:endParaRPr>
          </a:p>
          <a:p>
            <a:pPr marL="127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000000"/>
              </a:solidFill>
            </a:endParaRPr>
          </a:p>
          <a:p>
            <a:pPr marL="12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rgbClr val="000000"/>
              </a:solidFill>
            </a:endParaRPr>
          </a:p>
          <a:p>
            <a:pPr marL="127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207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2085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sz="204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>
            <a:spLocks noGrp="1"/>
          </p:cNvSpPr>
          <p:nvPr>
            <p:ph type="ctrTitle"/>
          </p:nvPr>
        </p:nvSpPr>
        <p:spPr>
          <a:xfrm>
            <a:off x="604479" y="1043870"/>
            <a:ext cx="7893000" cy="324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dirty="0" smtClean="0">
                <a:solidFill>
                  <a:srgbClr val="980000"/>
                </a:solidFill>
              </a:rPr>
              <a:t/>
            </a:r>
            <a:br>
              <a:rPr lang="ru" dirty="0" smtClean="0">
                <a:solidFill>
                  <a:srgbClr val="980000"/>
                </a:solidFill>
              </a:rPr>
            </a:br>
            <a:r>
              <a:rPr lang="ru" dirty="0" smtClean="0">
                <a:solidFill>
                  <a:srgbClr val="980000"/>
                </a:solidFill>
              </a:rPr>
              <a:t>Научно-методический </a:t>
            </a:r>
            <a:r>
              <a:rPr lang="ru" dirty="0">
                <a:solidFill>
                  <a:srgbClr val="980000"/>
                </a:solidFill>
              </a:rPr>
              <a:t>блок</a:t>
            </a:r>
            <a:endParaRPr dirty="0">
              <a:solidFill>
                <a:srgbClr val="980000"/>
              </a:solidFill>
            </a:endParaRPr>
          </a:p>
          <a:p>
            <a:pPr marL="0" lvl="0" indent="444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288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Теоретические подходы </a:t>
            </a:r>
            <a:r>
              <a:rPr lang="ru" sz="3288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                                  к </a:t>
            </a:r>
            <a:r>
              <a:rPr lang="ru" sz="3288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формированию функциональной грамотности и универсальных компетенций учащихся</a:t>
            </a:r>
            <a:endParaRPr sz="3288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rgbClr val="9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18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Функциональная грамотность</a:t>
            </a:r>
            <a:endParaRPr sz="31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8" name="Google Shape;208;p3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b="1" dirty="0">
                <a:solidFill>
                  <a:srgbClr val="000000"/>
                </a:solidFill>
              </a:rPr>
              <a:t>Современный выпускник должен уметь использовать приобретенные в учреждении образования и в течение всей жизни знания, умения и навыки для решения максимального диапазона жизненных задач во всех сферах человеческой деятельности, то есть быть функционально грамотным.</a:t>
            </a:r>
            <a:endParaRPr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18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Функциональная грамотность</a:t>
            </a:r>
            <a:endParaRPr sz="31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4" name="Google Shape;214;p37"/>
          <p:cNvSpPr txBox="1">
            <a:spLocks noGrp="1"/>
          </p:cNvSpPr>
          <p:nvPr>
            <p:ph type="body" idx="2"/>
          </p:nvPr>
        </p:nvSpPr>
        <p:spPr>
          <a:xfrm>
            <a:off x="4708634" y="724200"/>
            <a:ext cx="4067866" cy="3695100"/>
          </a:xfrm>
          <a:prstGeom prst="rect">
            <a:avLst/>
          </a:prstGeom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55000"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 b="1" dirty="0">
                <a:solidFill>
                  <a:srgbClr val="000000"/>
                </a:solidFill>
              </a:rPr>
              <a:t>Интегральное качество личности, которое включает в себя математическую, читательскую, естественно-научную, финансовую грамотность, а также глобальные компетенции и креативные качества личности.</a:t>
            </a:r>
            <a:endParaRPr sz="2900" b="1"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900" b="1" dirty="0">
                <a:solidFill>
                  <a:srgbClr val="000000"/>
                </a:solidFill>
              </a:rPr>
              <a:t>Способность человека вступать в отношения с внешней средой и максимально быстро адаптироваться и функционировать в ней.</a:t>
            </a:r>
            <a:endParaRPr sz="2900" b="1"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100" b="1"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 sz="21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>
            <a:spLocks noGrp="1"/>
          </p:cNvSpPr>
          <p:nvPr>
            <p:ph type="title"/>
          </p:nvPr>
        </p:nvSpPr>
        <p:spPr>
          <a:xfrm>
            <a:off x="413400" y="19884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18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Универсальные компетенции </a:t>
            </a:r>
            <a:r>
              <a:rPr lang="ru" sz="298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(ключевые, гибкие навыки, навыки XXI века, новая грамотность)</a:t>
            </a:r>
            <a:endParaRPr sz="29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0" name="Google Shape;220;p3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85000" lnSpcReduction="10000"/>
          </a:bodyPr>
          <a:lstStyle/>
          <a:p>
            <a:pPr marL="457200" lvl="0" indent="-33159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1241"/>
              </a:buClr>
              <a:buSzPct val="100000"/>
              <a:buFont typeface="Roboto Serif"/>
              <a:buChar char="❏"/>
            </a:pPr>
            <a:r>
              <a:rPr lang="ru" sz="1908" b="1" dirty="0">
                <a:solidFill>
                  <a:srgbClr val="000000"/>
                </a:solidFill>
                <a:latin typeface="Roboto Serif"/>
                <a:ea typeface="Roboto Serif"/>
                <a:cs typeface="Roboto Serif"/>
                <a:sym typeface="Roboto Serif"/>
              </a:rPr>
              <a:t>креативность;</a:t>
            </a:r>
            <a:endParaRPr sz="1908" b="1" dirty="0">
              <a:solidFill>
                <a:srgbClr val="000000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457200" lvl="0" indent="-33159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1241"/>
              </a:buClr>
              <a:buSzPct val="100000"/>
              <a:buFont typeface="Roboto Serif"/>
              <a:buChar char="❏"/>
            </a:pPr>
            <a:r>
              <a:rPr lang="ru" sz="1908" b="1" dirty="0">
                <a:solidFill>
                  <a:srgbClr val="000000"/>
                </a:solidFill>
                <a:latin typeface="Roboto Serif"/>
                <a:ea typeface="Roboto Serif"/>
                <a:cs typeface="Roboto Serif"/>
                <a:sym typeface="Roboto Serif"/>
              </a:rPr>
              <a:t>коммуникабельность;</a:t>
            </a:r>
            <a:endParaRPr sz="1908" b="1" dirty="0">
              <a:solidFill>
                <a:srgbClr val="000000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457200" lvl="0" indent="-33159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1241"/>
              </a:buClr>
              <a:buSzPct val="100000"/>
              <a:buFont typeface="Roboto Serif"/>
              <a:buChar char="❏"/>
            </a:pPr>
            <a:r>
              <a:rPr lang="ru" sz="1908" b="1" dirty="0">
                <a:solidFill>
                  <a:srgbClr val="000000"/>
                </a:solidFill>
                <a:latin typeface="Roboto Serif"/>
                <a:ea typeface="Roboto Serif"/>
                <a:cs typeface="Roboto Serif"/>
                <a:sym typeface="Roboto Serif"/>
              </a:rPr>
              <a:t>когнитивная гибкость;</a:t>
            </a:r>
            <a:endParaRPr sz="1908" b="1" dirty="0">
              <a:solidFill>
                <a:srgbClr val="000000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457200" lvl="0" indent="-33159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1241"/>
              </a:buClr>
              <a:buSzPct val="100000"/>
              <a:buFont typeface="Roboto Serif"/>
              <a:buChar char="❏"/>
            </a:pPr>
            <a:r>
              <a:rPr lang="ru" sz="1908" b="1" dirty="0">
                <a:solidFill>
                  <a:srgbClr val="000000"/>
                </a:solidFill>
                <a:latin typeface="Roboto Serif"/>
                <a:ea typeface="Roboto Serif"/>
                <a:cs typeface="Roboto Serif"/>
                <a:sym typeface="Roboto Serif"/>
              </a:rPr>
              <a:t>критическое мышление;</a:t>
            </a:r>
            <a:endParaRPr sz="1908" b="1" dirty="0">
              <a:solidFill>
                <a:srgbClr val="000000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457200" lvl="0" indent="-33159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1241"/>
              </a:buClr>
              <a:buSzPct val="100000"/>
              <a:buFont typeface="Roboto Serif"/>
              <a:buChar char="❏"/>
            </a:pPr>
            <a:r>
              <a:rPr lang="ru" sz="1908" b="1" dirty="0">
                <a:solidFill>
                  <a:srgbClr val="000000"/>
                </a:solidFill>
                <a:latin typeface="Roboto Serif"/>
                <a:ea typeface="Roboto Serif"/>
                <a:cs typeface="Roboto Serif"/>
                <a:sym typeface="Roboto Serif"/>
              </a:rPr>
              <a:t>эмоциональный интеллект;</a:t>
            </a:r>
            <a:endParaRPr sz="1908" b="1" dirty="0">
              <a:solidFill>
                <a:srgbClr val="000000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457200" lvl="0" indent="-33159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1241"/>
              </a:buClr>
              <a:buSzPct val="100000"/>
              <a:buFont typeface="Roboto Serif"/>
              <a:buChar char="❏"/>
            </a:pPr>
            <a:r>
              <a:rPr lang="ru" sz="1908" b="1" dirty="0">
                <a:solidFill>
                  <a:srgbClr val="000000"/>
                </a:solidFill>
                <a:latin typeface="Roboto Serif"/>
                <a:ea typeface="Roboto Serif"/>
                <a:cs typeface="Roboto Serif"/>
                <a:sym typeface="Roboto Serif"/>
              </a:rPr>
              <a:t>социальный интеллект;</a:t>
            </a:r>
            <a:endParaRPr sz="1908" b="1" dirty="0">
              <a:solidFill>
                <a:srgbClr val="000000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457200" lvl="0" indent="-33159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1241"/>
              </a:buClr>
              <a:buSzPct val="100000"/>
              <a:buFont typeface="Roboto Serif"/>
              <a:buChar char="❏"/>
            </a:pPr>
            <a:r>
              <a:rPr lang="ru" sz="1908" b="1" dirty="0">
                <a:solidFill>
                  <a:srgbClr val="000000"/>
                </a:solidFill>
                <a:latin typeface="Roboto Serif"/>
                <a:ea typeface="Roboto Serif"/>
                <a:cs typeface="Roboto Serif"/>
                <a:sym typeface="Roboto Serif"/>
              </a:rPr>
              <a:t>лидерство</a:t>
            </a:r>
            <a:endParaRPr sz="1908" b="1" dirty="0">
              <a:solidFill>
                <a:srgbClr val="000000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457200" lvl="0" indent="-33159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1241"/>
              </a:buClr>
              <a:buSzPct val="100000"/>
              <a:buFont typeface="Roboto Serif"/>
              <a:buChar char="❏"/>
            </a:pPr>
            <a:r>
              <a:rPr lang="ru" sz="1908" b="1" dirty="0">
                <a:solidFill>
                  <a:srgbClr val="000000"/>
                </a:solidFill>
                <a:latin typeface="Roboto Serif"/>
                <a:ea typeface="Roboto Serif"/>
                <a:cs typeface="Roboto Serif"/>
                <a:sym typeface="Roboto Serif"/>
              </a:rPr>
              <a:t>умение управлять проектами</a:t>
            </a:r>
            <a:endParaRPr sz="1908" b="1" dirty="0">
              <a:solidFill>
                <a:srgbClr val="000000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endParaRPr sz="1700" b="1" dirty="0">
              <a:solidFill>
                <a:srgbClr val="000000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pic>
        <p:nvPicPr>
          <p:cNvPr id="221" name="Google Shape;22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6446" y="3508650"/>
            <a:ext cx="1382150" cy="104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0"/>
          <p:cNvSpPr txBox="1">
            <a:spLocks noGrp="1"/>
          </p:cNvSpPr>
          <p:nvPr>
            <p:ph type="title"/>
          </p:nvPr>
        </p:nvSpPr>
        <p:spPr>
          <a:xfrm>
            <a:off x="275450" y="2712300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18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Универсальные компетенции</a:t>
            </a:r>
            <a:endParaRPr sz="31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1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8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Нормативно- правовое основание</a:t>
            </a:r>
            <a:endParaRPr sz="28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1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1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4" name="Google Shape;234;p40"/>
          <p:cNvSpPr txBox="1">
            <a:spLocks noGrp="1"/>
          </p:cNvSpPr>
          <p:nvPr>
            <p:ph type="body" idx="2"/>
          </p:nvPr>
        </p:nvSpPr>
        <p:spPr>
          <a:xfrm>
            <a:off x="4928990" y="577056"/>
            <a:ext cx="3837000" cy="3695100"/>
          </a:xfrm>
          <a:prstGeom prst="rect">
            <a:avLst/>
          </a:prstGeom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rgbClr val="000000"/>
                </a:solidFill>
              </a:rPr>
              <a:t>ПРОЕКТ</a:t>
            </a:r>
            <a:endParaRPr sz="2800" b="1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800" b="1" dirty="0">
                <a:solidFill>
                  <a:srgbClr val="000000"/>
                </a:solidFill>
              </a:rPr>
              <a:t>Концепции формирования универсальных компетенций детей              и молодежи</a:t>
            </a:r>
            <a:endParaRPr sz="2800" b="1" dirty="0">
              <a:solidFill>
                <a:srgbClr val="000000"/>
              </a:solidFill>
            </a:endParaRPr>
          </a:p>
        </p:txBody>
      </p:sp>
      <p:pic>
        <p:nvPicPr>
          <p:cNvPr id="235" name="Google Shape;23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6446" y="3508650"/>
            <a:ext cx="1382150" cy="104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1"/>
          <p:cNvSpPr txBox="1">
            <a:spLocks noGrp="1"/>
          </p:cNvSpPr>
          <p:nvPr>
            <p:ph type="title"/>
          </p:nvPr>
        </p:nvSpPr>
        <p:spPr>
          <a:xfrm>
            <a:off x="275450" y="2712300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18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Универсальные компетенции</a:t>
            </a:r>
            <a:endParaRPr sz="31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1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8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Определение </a:t>
            </a:r>
            <a:endParaRPr sz="28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8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в Концепции</a:t>
            </a:r>
            <a:endParaRPr sz="28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1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1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1" name="Google Shape;241;p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55000" lnSpcReduction="20000"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ru" sz="2800" b="1" dirty="0" smtClean="0">
                <a:solidFill>
                  <a:srgbClr val="000000"/>
                </a:solidFill>
              </a:rPr>
              <a:t>- это </a:t>
            </a:r>
            <a:r>
              <a:rPr lang="ru" sz="2900" b="1" dirty="0" smtClean="0">
                <a:solidFill>
                  <a:srgbClr val="000000"/>
                </a:solidFill>
              </a:rPr>
              <a:t>компетенции</a:t>
            </a:r>
            <a:r>
              <a:rPr lang="ru" sz="2900" b="1" dirty="0">
                <a:solidFill>
                  <a:srgbClr val="000000"/>
                </a:solidFill>
              </a:rPr>
              <a:t>, связанные с общими, знаниями, навыками, ценностно-смысловыми установками и личностными характеристиками, позволяющими человеку творчески самореализовываться, социально взаимодействовать и адаптироваться к изменяющимся условиям, эффективно решать проблемы вне зависимости от сферы и специфики деятельности</a:t>
            </a:r>
            <a:endParaRPr sz="2900" b="1" dirty="0">
              <a:solidFill>
                <a:srgbClr val="000000"/>
              </a:solidFill>
            </a:endParaRPr>
          </a:p>
        </p:txBody>
      </p:sp>
      <p:pic>
        <p:nvPicPr>
          <p:cNvPr id="242" name="Google Shape;24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6446" y="3508650"/>
            <a:ext cx="1382150" cy="104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2"/>
          <p:cNvSpPr txBox="1">
            <a:spLocks noGrp="1"/>
          </p:cNvSpPr>
          <p:nvPr>
            <p:ph type="title"/>
          </p:nvPr>
        </p:nvSpPr>
        <p:spPr>
          <a:xfrm>
            <a:off x="275450" y="2712300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18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Универсальные компетенции</a:t>
            </a:r>
            <a:endParaRPr sz="31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1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8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Определение </a:t>
            </a:r>
            <a:endParaRPr sz="28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8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в Концепции</a:t>
            </a:r>
            <a:endParaRPr sz="28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1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1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8" name="Google Shape;248;p42"/>
          <p:cNvSpPr txBox="1">
            <a:spLocks noGrp="1"/>
          </p:cNvSpPr>
          <p:nvPr>
            <p:ph type="body" idx="2"/>
          </p:nvPr>
        </p:nvSpPr>
        <p:spPr>
          <a:xfrm>
            <a:off x="4959225" y="724200"/>
            <a:ext cx="3837000" cy="3695100"/>
          </a:xfrm>
          <a:prstGeom prst="rect">
            <a:avLst/>
          </a:prstGeom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800" b="1">
                <a:solidFill>
                  <a:srgbClr val="000000"/>
                </a:solidFill>
              </a:rPr>
              <a:t>вбирают в себя содержание и смыслы личностных и метапредметных компетенций, функциональной грамотности</a:t>
            </a:r>
            <a:endParaRPr sz="2800" b="1">
              <a:solidFill>
                <a:srgbClr val="000000"/>
              </a:solidFill>
            </a:endParaRPr>
          </a:p>
        </p:txBody>
      </p:sp>
      <p:pic>
        <p:nvPicPr>
          <p:cNvPr id="249" name="Google Shape;24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6446" y="3508650"/>
            <a:ext cx="1382150" cy="104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 txBox="1">
            <a:spLocks noGrp="1"/>
          </p:cNvSpPr>
          <p:nvPr>
            <p:ph type="title"/>
          </p:nvPr>
        </p:nvSpPr>
        <p:spPr>
          <a:xfrm>
            <a:off x="410250" y="3333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Состав универсальных компетенций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55" name="Google Shape;255;p43"/>
          <p:cNvPicPr preferRelativeResize="0"/>
          <p:nvPr/>
        </p:nvPicPr>
        <p:blipFill rotWithShape="1">
          <a:blip r:embed="rId3">
            <a:alphaModFix/>
          </a:blip>
          <a:srcRect l="49997" t="30139" r="24472" b="25504"/>
          <a:stretch/>
        </p:blipFill>
        <p:spPr>
          <a:xfrm>
            <a:off x="4416275" y="978325"/>
            <a:ext cx="3763999" cy="3676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3"/>
          <p:cNvSpPr/>
          <p:nvPr/>
        </p:nvSpPr>
        <p:spPr>
          <a:xfrm>
            <a:off x="514275" y="1127375"/>
            <a:ext cx="3547200" cy="2975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452438" algn="just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❏"/>
              <a:tabLst>
                <a:tab pos="714375" algn="l"/>
              </a:tabLst>
            </a:pPr>
            <a:r>
              <a:rPr lang="ru" sz="1600" b="1" dirty="0">
                <a:latin typeface="Lato"/>
                <a:ea typeface="Lato"/>
                <a:cs typeface="Lato"/>
                <a:sym typeface="Lato"/>
              </a:rPr>
              <a:t>Компетенции устойчивого личностного развития</a:t>
            </a:r>
            <a:endParaRPr sz="1600" b="1" dirty="0">
              <a:latin typeface="Lato"/>
              <a:ea typeface="Lato"/>
              <a:cs typeface="Lato"/>
              <a:sym typeface="Lato"/>
            </a:endParaRPr>
          </a:p>
          <a:p>
            <a:pPr lvl="0" indent="452438" algn="just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❏"/>
              <a:tabLst>
                <a:tab pos="714375" algn="l"/>
              </a:tabLst>
            </a:pPr>
            <a:r>
              <a:rPr lang="ru" sz="1600" b="1" dirty="0">
                <a:latin typeface="Lato"/>
                <a:ea typeface="Lato"/>
                <a:cs typeface="Lato"/>
                <a:sym typeface="Lato"/>
              </a:rPr>
              <a:t>Компетенции мышления</a:t>
            </a:r>
            <a:endParaRPr sz="1600" b="1" dirty="0">
              <a:latin typeface="Lato"/>
              <a:ea typeface="Lato"/>
              <a:cs typeface="Lato"/>
              <a:sym typeface="Lato"/>
            </a:endParaRPr>
          </a:p>
          <a:p>
            <a:pPr lvl="0" indent="452438" algn="just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❏"/>
              <a:tabLst>
                <a:tab pos="714375" algn="l"/>
              </a:tabLst>
            </a:pPr>
            <a:r>
              <a:rPr lang="ru" sz="1600" b="1" dirty="0">
                <a:latin typeface="Lato"/>
                <a:ea typeface="Lato"/>
                <a:cs typeface="Lato"/>
                <a:sym typeface="Lato"/>
              </a:rPr>
              <a:t>Компетенции эмоциональной регуляции</a:t>
            </a:r>
            <a:endParaRPr sz="1600" b="1" dirty="0">
              <a:latin typeface="Lato"/>
              <a:ea typeface="Lato"/>
              <a:cs typeface="Lato"/>
              <a:sym typeface="Lato"/>
            </a:endParaRPr>
          </a:p>
          <a:p>
            <a:pPr lvl="0" indent="452438" algn="just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❏"/>
              <a:tabLst>
                <a:tab pos="714375" algn="l"/>
              </a:tabLst>
            </a:pPr>
            <a:r>
              <a:rPr lang="ru" sz="1600" b="1" dirty="0">
                <a:latin typeface="Lato"/>
                <a:ea typeface="Lato"/>
                <a:cs typeface="Lato"/>
                <a:sym typeface="Lato"/>
              </a:rPr>
              <a:t>Компетенции коммуникации</a:t>
            </a:r>
            <a:endParaRPr sz="1600" b="1" dirty="0">
              <a:latin typeface="Lato"/>
              <a:ea typeface="Lato"/>
              <a:cs typeface="Lato"/>
              <a:sym typeface="Lato"/>
            </a:endParaRPr>
          </a:p>
          <a:p>
            <a:pPr lvl="0" indent="452438" algn="just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❏"/>
              <a:tabLst>
                <a:tab pos="714375" algn="l"/>
              </a:tabLst>
            </a:pPr>
            <a:r>
              <a:rPr lang="ru" sz="1600" b="1" dirty="0">
                <a:latin typeface="Lato"/>
                <a:ea typeface="Lato"/>
                <a:cs typeface="Lato"/>
                <a:sym typeface="Lato"/>
              </a:rPr>
              <a:t>Компетенции кооперации</a:t>
            </a:r>
            <a:endParaRPr sz="1600" b="1" dirty="0">
              <a:latin typeface="Lato"/>
              <a:ea typeface="Lato"/>
              <a:cs typeface="Lato"/>
              <a:sym typeface="Lato"/>
            </a:endParaRPr>
          </a:p>
          <a:p>
            <a:pPr lvl="0" indent="452438" algn="just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❏"/>
              <a:tabLst>
                <a:tab pos="714375" algn="l"/>
              </a:tabLst>
            </a:pPr>
            <a:r>
              <a:rPr lang="ru" sz="1600" b="1" dirty="0">
                <a:latin typeface="Lato"/>
                <a:ea typeface="Lato"/>
                <a:cs typeface="Lato"/>
                <a:sym typeface="Lato"/>
              </a:rPr>
              <a:t>Компетенции гражданственности</a:t>
            </a:r>
            <a:endParaRPr sz="1600" b="1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4"/>
          <p:cNvSpPr txBox="1">
            <a:spLocks noGrp="1"/>
          </p:cNvSpPr>
          <p:nvPr>
            <p:ph type="title"/>
          </p:nvPr>
        </p:nvSpPr>
        <p:spPr>
          <a:xfrm>
            <a:off x="275450" y="2712300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18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Социально-</a:t>
            </a:r>
            <a:endParaRPr sz="31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18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эмоциональные компетенции</a:t>
            </a:r>
            <a:endParaRPr sz="31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1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8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1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1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2" name="Google Shape;262;p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❏"/>
            </a:pPr>
            <a:r>
              <a:rPr lang="ru" sz="2800" b="1">
                <a:solidFill>
                  <a:srgbClr val="000000"/>
                </a:solidFill>
              </a:rPr>
              <a:t>компетенции эмоциональной регуляции;</a:t>
            </a:r>
            <a:endParaRPr sz="2800" b="1">
              <a:solidFill>
                <a:srgbClr val="000000"/>
              </a:solidFill>
            </a:endParaRPr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❏"/>
            </a:pPr>
            <a:r>
              <a:rPr lang="ru" sz="2800" b="1">
                <a:solidFill>
                  <a:srgbClr val="000000"/>
                </a:solidFill>
              </a:rPr>
              <a:t>компетенции коммуникации;</a:t>
            </a:r>
            <a:endParaRPr sz="2800" b="1">
              <a:solidFill>
                <a:srgbClr val="000000"/>
              </a:solidFill>
            </a:endParaRPr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❏"/>
            </a:pPr>
            <a:r>
              <a:rPr lang="ru" sz="2800" b="1">
                <a:solidFill>
                  <a:srgbClr val="000000"/>
                </a:solidFill>
              </a:rPr>
              <a:t>компетенции кооперации</a:t>
            </a:r>
            <a:endParaRPr sz="2800" b="1">
              <a:solidFill>
                <a:srgbClr val="000000"/>
              </a:solidFill>
            </a:endParaRPr>
          </a:p>
        </p:txBody>
      </p:sp>
      <p:pic>
        <p:nvPicPr>
          <p:cNvPr id="263" name="Google Shape;26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6446" y="3508650"/>
            <a:ext cx="1382150" cy="104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1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Нормативные правовые документы                для разработки программ</a:t>
            </a:r>
            <a:endParaRPr dirty="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❏"/>
            </a:pPr>
            <a:r>
              <a:rPr lang="ru" b="1" dirty="0">
                <a:solidFill>
                  <a:srgbClr val="000000"/>
                </a:solidFill>
              </a:rPr>
              <a:t>Кодекс Республики Беларусь об образовании </a:t>
            </a:r>
            <a:r>
              <a:rPr lang="ru" b="1" dirty="0">
                <a:solidFill>
                  <a:srgbClr val="980000"/>
                </a:solidFill>
              </a:rPr>
              <a:t>(по состоянию                                   на 01 сентября 2022 года) - главы 44-47.</a:t>
            </a:r>
            <a:endParaRPr b="1" dirty="0">
              <a:solidFill>
                <a:srgbClr val="980000"/>
              </a:solidFill>
            </a:endParaRPr>
          </a:p>
          <a:p>
            <a:pPr marL="457200" lvl="0" indent="-35560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❏"/>
            </a:pPr>
            <a:r>
              <a:rPr lang="ru" b="1" dirty="0">
                <a:solidFill>
                  <a:srgbClr val="000000"/>
                </a:solidFill>
              </a:rPr>
              <a:t>Положение об учреждении дополнительного образования детей и молодежи, утв. постановлением Министерства образования Республики Беларусь </a:t>
            </a:r>
            <a:r>
              <a:rPr lang="ru" b="1" dirty="0">
                <a:solidFill>
                  <a:srgbClr val="980000"/>
                </a:solidFill>
              </a:rPr>
              <a:t>25.07.2011 № 149 (в редакции постановления Министерства образования Республики Беларусь 19.09.2022                        № 318)</a:t>
            </a:r>
            <a:r>
              <a:rPr lang="ru" b="1" dirty="0">
                <a:solidFill>
                  <a:srgbClr val="000000"/>
                </a:solidFill>
              </a:rPr>
              <a:t>.</a:t>
            </a:r>
            <a:endParaRPr b="1" dirty="0">
              <a:solidFill>
                <a:srgbClr val="000000"/>
              </a:solidFill>
            </a:endParaRPr>
          </a:p>
          <a:p>
            <a:pPr marL="457200" lvl="0" indent="-35560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❏"/>
            </a:pPr>
            <a:r>
              <a:rPr lang="ru" b="1" dirty="0">
                <a:solidFill>
                  <a:srgbClr val="000000"/>
                </a:solidFill>
              </a:rPr>
              <a:t>Типовые программы дополнительного образования детей и молодежи, утв.постановлением Министерства образования Республики Беларусь </a:t>
            </a:r>
            <a:r>
              <a:rPr lang="ru" b="1" dirty="0">
                <a:solidFill>
                  <a:srgbClr val="980000"/>
                </a:solidFill>
              </a:rPr>
              <a:t>20.10.2023 № 325. </a:t>
            </a:r>
            <a:endParaRPr b="1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900" b="1" dirty="0">
              <a:solidFill>
                <a:srgbClr val="9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5"/>
          <p:cNvSpPr txBox="1">
            <a:spLocks noGrp="1"/>
          </p:cNvSpPr>
          <p:nvPr>
            <p:ph type="title"/>
          </p:nvPr>
        </p:nvSpPr>
        <p:spPr>
          <a:xfrm>
            <a:off x="275450" y="2712300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18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Компетенции эмоциональной саморегуляции</a:t>
            </a:r>
            <a:endParaRPr sz="31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1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8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1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1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9" name="Google Shape;269;p4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4508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Char char="❏"/>
            </a:pPr>
            <a:r>
              <a:rPr lang="ru" sz="3200" b="1" dirty="0">
                <a:solidFill>
                  <a:srgbClr val="000000"/>
                </a:solidFill>
              </a:rPr>
              <a:t>распознавание эмоций</a:t>
            </a:r>
            <a:endParaRPr sz="3200" b="1" dirty="0">
              <a:solidFill>
                <a:srgbClr val="000000"/>
              </a:solidFill>
            </a:endParaRPr>
          </a:p>
          <a:p>
            <a:pPr marL="457200" lvl="0" indent="-4508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Char char="❏"/>
            </a:pPr>
            <a:r>
              <a:rPr lang="ru" sz="3200" b="1" dirty="0">
                <a:solidFill>
                  <a:srgbClr val="000000"/>
                </a:solidFill>
              </a:rPr>
              <a:t>управление эмоциями</a:t>
            </a:r>
            <a:endParaRPr sz="3200" b="1" dirty="0">
              <a:solidFill>
                <a:srgbClr val="000000"/>
              </a:solidFill>
            </a:endParaRPr>
          </a:p>
          <a:p>
            <a:pPr marL="457200" lvl="0" indent="-4508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Char char="❏"/>
            </a:pPr>
            <a:r>
              <a:rPr lang="ru" sz="3200" b="1" dirty="0">
                <a:solidFill>
                  <a:srgbClr val="000000"/>
                </a:solidFill>
              </a:rPr>
              <a:t>эмпатия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270" name="Google Shape;27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9275" y="2712300"/>
            <a:ext cx="2681374" cy="134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6"/>
          <p:cNvSpPr txBox="1">
            <a:spLocks noGrp="1"/>
          </p:cNvSpPr>
          <p:nvPr>
            <p:ph type="title"/>
          </p:nvPr>
        </p:nvSpPr>
        <p:spPr>
          <a:xfrm>
            <a:off x="374000" y="21605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18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Компетенции коммуникации</a:t>
            </a:r>
            <a:endParaRPr sz="31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1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8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1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1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6" name="Google Shape;276;p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70000" lnSpcReduction="20000"/>
          </a:bodyPr>
          <a:lstStyle/>
          <a:p>
            <a:pPr marL="457200" lvl="0" indent="-38417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❏"/>
            </a:pPr>
            <a:r>
              <a:rPr lang="ru" sz="3500" b="1" dirty="0">
                <a:solidFill>
                  <a:srgbClr val="000000"/>
                </a:solidFill>
              </a:rPr>
              <a:t>устная и письменная коммуникация;</a:t>
            </a:r>
            <a:endParaRPr sz="3500" b="1" dirty="0">
              <a:solidFill>
                <a:srgbClr val="000000"/>
              </a:solidFill>
            </a:endParaRPr>
          </a:p>
          <a:p>
            <a:pPr marL="457200" lvl="0" indent="-38417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❏"/>
            </a:pPr>
            <a:r>
              <a:rPr lang="ru" sz="3500" b="1" dirty="0">
                <a:solidFill>
                  <a:srgbClr val="000000"/>
                </a:solidFill>
              </a:rPr>
              <a:t>использование </a:t>
            </a:r>
            <a:r>
              <a:rPr lang="ru" sz="3500" b="1" dirty="0" smtClean="0">
                <a:solidFill>
                  <a:srgbClr val="000000"/>
                </a:solidFill>
              </a:rPr>
              <a:t>ИКТ в коомуникации;</a:t>
            </a:r>
            <a:endParaRPr sz="3500" b="1" dirty="0">
              <a:solidFill>
                <a:srgbClr val="000000"/>
              </a:solidFill>
            </a:endParaRPr>
          </a:p>
          <a:p>
            <a:pPr marL="457200" lvl="0" indent="-38417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❏"/>
            </a:pPr>
            <a:r>
              <a:rPr lang="ru" sz="3500" b="1" dirty="0">
                <a:solidFill>
                  <a:srgbClr val="000000"/>
                </a:solidFill>
              </a:rPr>
              <a:t>владение стилями и техниками конструктивной коммуникации</a:t>
            </a:r>
            <a:endParaRPr sz="3500" b="1" dirty="0">
              <a:solidFill>
                <a:srgbClr val="000000"/>
              </a:solidFill>
            </a:endParaRPr>
          </a:p>
        </p:txBody>
      </p:sp>
      <p:pic>
        <p:nvPicPr>
          <p:cNvPr id="277" name="Google Shape;27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9675" y="2022576"/>
            <a:ext cx="1844950" cy="184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7"/>
          <p:cNvSpPr txBox="1">
            <a:spLocks noGrp="1"/>
          </p:cNvSpPr>
          <p:nvPr>
            <p:ph type="title"/>
          </p:nvPr>
        </p:nvSpPr>
        <p:spPr>
          <a:xfrm>
            <a:off x="374000" y="21605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18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Компетенции кооперации</a:t>
            </a:r>
            <a:endParaRPr sz="31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1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88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1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1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3" name="Google Shape;283;p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2500"/>
          </a:bodyPr>
          <a:lstStyle/>
          <a:p>
            <a:pPr marL="457200" lvl="0" indent="-361156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88"/>
              <a:buChar char="❏"/>
            </a:pPr>
            <a:r>
              <a:rPr lang="ru" sz="2087" b="1">
                <a:solidFill>
                  <a:srgbClr val="000000"/>
                </a:solidFill>
              </a:rPr>
              <a:t>командообразование и лидерство;</a:t>
            </a:r>
            <a:endParaRPr sz="2087" b="1">
              <a:solidFill>
                <a:srgbClr val="000000"/>
              </a:solidFill>
            </a:endParaRPr>
          </a:p>
          <a:p>
            <a:pPr marL="457200" lvl="0" indent="-361156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88"/>
              <a:buChar char="❏"/>
            </a:pPr>
            <a:r>
              <a:rPr lang="ru" sz="2087" b="1">
                <a:solidFill>
                  <a:srgbClr val="000000"/>
                </a:solidFill>
              </a:rPr>
              <a:t>сотрудничество по решению совместных задач;</a:t>
            </a:r>
            <a:endParaRPr sz="2087" b="1">
              <a:solidFill>
                <a:srgbClr val="000000"/>
              </a:solidFill>
            </a:endParaRPr>
          </a:p>
          <a:p>
            <a:pPr marL="457200" lvl="0" indent="-361156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88"/>
              <a:buChar char="❏"/>
            </a:pPr>
            <a:r>
              <a:rPr lang="ru" sz="2087" b="1">
                <a:solidFill>
                  <a:srgbClr val="000000"/>
                </a:solidFill>
              </a:rPr>
              <a:t>создание и поддержание благоприятного социально-эмоциональ- ного климата</a:t>
            </a:r>
            <a:endParaRPr sz="2087" b="1">
              <a:solidFill>
                <a:srgbClr val="000000"/>
              </a:solidFill>
            </a:endParaRPr>
          </a:p>
        </p:txBody>
      </p:sp>
      <p:pic>
        <p:nvPicPr>
          <p:cNvPr id="284" name="Google Shape;28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4850" y="2160525"/>
            <a:ext cx="2234025" cy="223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8"/>
          <p:cNvSpPr txBox="1">
            <a:spLocks noGrp="1"/>
          </p:cNvSpPr>
          <p:nvPr>
            <p:ph type="ctrTitle"/>
          </p:nvPr>
        </p:nvSpPr>
        <p:spPr>
          <a:xfrm>
            <a:off x="604479" y="1526040"/>
            <a:ext cx="7893000" cy="324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dirty="0" smtClean="0">
                <a:solidFill>
                  <a:srgbClr val="980000"/>
                </a:solidFill>
              </a:rPr>
              <a:t/>
            </a:r>
            <a:br>
              <a:rPr lang="ru" dirty="0" smtClean="0">
                <a:solidFill>
                  <a:srgbClr val="980000"/>
                </a:solidFill>
              </a:rPr>
            </a:br>
            <a:r>
              <a:rPr lang="ru" dirty="0">
                <a:solidFill>
                  <a:srgbClr val="980000"/>
                </a:solidFill>
              </a:rPr>
              <a:t/>
            </a:r>
            <a:br>
              <a:rPr lang="ru" dirty="0">
                <a:solidFill>
                  <a:srgbClr val="980000"/>
                </a:solidFill>
              </a:rPr>
            </a:br>
            <a:r>
              <a:rPr lang="ru" dirty="0" smtClean="0">
                <a:solidFill>
                  <a:srgbClr val="980000"/>
                </a:solidFill>
              </a:rPr>
              <a:t>Научно-методический </a:t>
            </a:r>
            <a:r>
              <a:rPr lang="ru" dirty="0">
                <a:solidFill>
                  <a:srgbClr val="980000"/>
                </a:solidFill>
              </a:rPr>
              <a:t>блок</a:t>
            </a:r>
            <a:endParaRPr dirty="0">
              <a:solidFill>
                <a:srgbClr val="98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288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Использование социально-эмоционального обучения </a:t>
            </a:r>
            <a:r>
              <a:rPr lang="ru" sz="3288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ru" sz="3288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ru" sz="3288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в </a:t>
            </a:r>
            <a:r>
              <a:rPr lang="ru" sz="3288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формировании универсальных компетенций и функциональной грамотности учащихся</a:t>
            </a:r>
            <a:endParaRPr sz="3288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rgbClr val="9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Социально-эмоциональное обучение</a:t>
            </a:r>
            <a:endParaRPr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5" name="Google Shape;295;p49"/>
          <p:cNvSpPr txBox="1">
            <a:spLocks noGrp="1"/>
          </p:cNvSpPr>
          <p:nvPr>
            <p:ph type="body" idx="1"/>
          </p:nvPr>
        </p:nvSpPr>
        <p:spPr>
          <a:xfrm>
            <a:off x="311700" y="1127250"/>
            <a:ext cx="4790400" cy="3255600"/>
          </a:xfrm>
          <a:prstGeom prst="rect">
            <a:avLst/>
          </a:prstGeom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1800" b="1" dirty="0">
                <a:solidFill>
                  <a:srgbClr val="710303"/>
                </a:solidFill>
              </a:rPr>
              <a:t>SEL </a:t>
            </a:r>
            <a:r>
              <a:rPr lang="ru" sz="1800" b="1" dirty="0">
                <a:solidFill>
                  <a:srgbClr val="041241"/>
                </a:solidFill>
              </a:rPr>
              <a:t>(англ. social emotional learning)-</a:t>
            </a:r>
            <a:r>
              <a:rPr lang="ru" sz="1800" b="1" dirty="0">
                <a:solidFill>
                  <a:srgbClr val="000000"/>
                </a:solidFill>
              </a:rPr>
              <a:t>приобретение учащимися навыков распознавания и управления эмоциями, развития сопереживания и заботы о других, принятия ответственных решений, установления позитивных отношений и эффективного решения возникающих  сложных жизненных ситуаций.</a:t>
            </a:r>
            <a:endParaRPr sz="1800" dirty="0"/>
          </a:p>
        </p:txBody>
      </p:sp>
      <p:sp>
        <p:nvSpPr>
          <p:cNvPr id="296" name="Google Shape;296;p49"/>
          <p:cNvSpPr txBox="1">
            <a:spLocks noGrp="1"/>
          </p:cNvSpPr>
          <p:nvPr>
            <p:ph type="body" idx="2"/>
          </p:nvPr>
        </p:nvSpPr>
        <p:spPr>
          <a:xfrm>
            <a:off x="5239175" y="1127125"/>
            <a:ext cx="3495000" cy="3255600"/>
          </a:xfrm>
          <a:prstGeom prst="rect">
            <a:avLst/>
          </a:prstGeom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710303"/>
                </a:solidFill>
                <a:highlight>
                  <a:srgbClr val="FFFFFF"/>
                </a:highlight>
              </a:rPr>
              <a:t>Главная миссия SEL</a:t>
            </a:r>
            <a:r>
              <a:rPr lang="ru" sz="1800" b="1" dirty="0">
                <a:solidFill>
                  <a:srgbClr val="000000"/>
                </a:solidFill>
                <a:highlight>
                  <a:srgbClr val="FFFFFF"/>
                </a:highlight>
              </a:rPr>
              <a:t> – создать благоприятную социально-эмоциональную обстановку для каждого учащегося и научить его грамотно работать со своими эмоциями и взаимодействовать с другими людьми</a:t>
            </a:r>
            <a:r>
              <a:rPr lang="ru" sz="1800" b="1" dirty="0">
                <a:solidFill>
                  <a:srgbClr val="000000"/>
                </a:solidFill>
                <a:highlight>
                  <a:srgbClr val="FEF5E0"/>
                </a:highlight>
              </a:rPr>
              <a:t>.</a:t>
            </a:r>
            <a:endParaRPr sz="1800" b="1" dirty="0">
              <a:solidFill>
                <a:srgbClr val="000000"/>
              </a:solidFill>
              <a:highlight>
                <a:srgbClr val="FEF5E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700" dirty="0">
              <a:solidFill>
                <a:srgbClr val="000000"/>
              </a:solidFill>
            </a:endParaRPr>
          </a:p>
        </p:txBody>
      </p:sp>
      <p:pic>
        <p:nvPicPr>
          <p:cNvPr id="297" name="Google Shape;29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0770" y="4152377"/>
            <a:ext cx="1025580" cy="6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0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980000"/>
                </a:solidFill>
              </a:rPr>
              <a:t>История СЭО 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303" name="Google Shape;303;p50"/>
          <p:cNvSpPr txBox="1">
            <a:spLocks noGrp="1"/>
          </p:cNvSpPr>
          <p:nvPr>
            <p:ph type="body" idx="2"/>
          </p:nvPr>
        </p:nvSpPr>
        <p:spPr>
          <a:xfrm>
            <a:off x="4939500" y="402250"/>
            <a:ext cx="4045200" cy="4017000"/>
          </a:xfrm>
          <a:prstGeom prst="rect">
            <a:avLst/>
          </a:prstGeom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25000" lnSpcReduction="2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" sz="5850" b="1" dirty="0" smtClean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" sz="5850" b="1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5850" b="1" dirty="0" smtClean="0">
                <a:solidFill>
                  <a:srgbClr val="000000"/>
                </a:solidFill>
              </a:rPr>
              <a:t>Одним </a:t>
            </a:r>
            <a:r>
              <a:rPr lang="ru" sz="5850" b="1" dirty="0">
                <a:solidFill>
                  <a:srgbClr val="000000"/>
                </a:solidFill>
              </a:rPr>
              <a:t>из создателей социально-эмоционального обучения является Давиде Антоньяцца (Davide Antognazza) – профессор Университета прикладных наук Швейцарии, сторонник школьных реформ. </a:t>
            </a:r>
            <a:endParaRPr sz="5850" b="1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850" b="1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5850" b="1" dirty="0">
                <a:solidFill>
                  <a:srgbClr val="000000"/>
                </a:solidFill>
              </a:rPr>
              <a:t>Технология SEL начала зарождаться в США еще </a:t>
            </a:r>
            <a:r>
              <a:rPr lang="ru" sz="5850" b="1" dirty="0">
                <a:solidFill>
                  <a:srgbClr val="980000"/>
                </a:solidFill>
              </a:rPr>
              <a:t>в конце 1960-х годов</a:t>
            </a:r>
            <a:r>
              <a:rPr lang="ru" sz="5850" b="1" dirty="0">
                <a:solidFill>
                  <a:srgbClr val="000000"/>
                </a:solidFill>
              </a:rPr>
              <a:t>. Тогда детский психолог Джеймс Комер совместно с коллегами из Йельского детского учебного центра успешно испытал программу Comer School Development, которую разработали для двух самых неблагополучных школ Нью-Хейвена. </a:t>
            </a:r>
            <a:endParaRPr sz="585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1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980000"/>
                </a:solidFill>
              </a:rPr>
              <a:t>История СЭО 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309" name="Google Shape;309;p51"/>
          <p:cNvSpPr txBox="1">
            <a:spLocks noGrp="1"/>
          </p:cNvSpPr>
          <p:nvPr>
            <p:ph type="body" idx="2"/>
          </p:nvPr>
        </p:nvSpPr>
        <p:spPr>
          <a:xfrm>
            <a:off x="4939500" y="402250"/>
            <a:ext cx="4045200" cy="4017000"/>
          </a:xfrm>
          <a:prstGeom prst="rect">
            <a:avLst/>
          </a:prstGeom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55000" lnSpcReduction="2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" sz="2983" b="1" dirty="0" smtClean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" sz="2983" b="1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983" b="1" dirty="0" smtClean="0">
                <a:solidFill>
                  <a:srgbClr val="000000"/>
                </a:solidFill>
              </a:rPr>
              <a:t>В </a:t>
            </a:r>
            <a:r>
              <a:rPr lang="ru" sz="2983" b="1" dirty="0">
                <a:solidFill>
                  <a:srgbClr val="980000"/>
                </a:solidFill>
              </a:rPr>
              <a:t>1994 </a:t>
            </a:r>
            <a:r>
              <a:rPr lang="ru" sz="2983" b="1" dirty="0">
                <a:solidFill>
                  <a:srgbClr val="000000"/>
                </a:solidFill>
              </a:rPr>
              <a:t>году сформирована организация CASEL (the Collaborative to Advance Social and Emotional Learning), которая сегодня официально представляет концепцию SEL. </a:t>
            </a:r>
            <a:endParaRPr sz="2983" b="1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83" b="1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983" b="1" dirty="0">
                <a:solidFill>
                  <a:srgbClr val="000000"/>
                </a:solidFill>
              </a:rPr>
              <a:t>В России в </a:t>
            </a:r>
            <a:r>
              <a:rPr lang="ru" sz="2983" b="1" dirty="0">
                <a:solidFill>
                  <a:srgbClr val="990000"/>
                </a:solidFill>
              </a:rPr>
              <a:t>2018</a:t>
            </a:r>
            <a:r>
              <a:rPr lang="ru" sz="2983" b="1" dirty="0">
                <a:solidFill>
                  <a:srgbClr val="000000"/>
                </a:solidFill>
              </a:rPr>
              <a:t> году Институт управления образованием РАН  совместно с Департаментом психологии НИУ ВШЭ провел семинар, на котором академики обсуждали важность SEL.</a:t>
            </a:r>
            <a:endParaRPr sz="2983" b="1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83" b="1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2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980000"/>
                </a:solidFill>
              </a:rPr>
              <a:t>Программы СЭО 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315" name="Google Shape;315;p52"/>
          <p:cNvSpPr txBox="1">
            <a:spLocks noGrp="1"/>
          </p:cNvSpPr>
          <p:nvPr>
            <p:ph type="body" idx="2"/>
          </p:nvPr>
        </p:nvSpPr>
        <p:spPr>
          <a:xfrm>
            <a:off x="4939500" y="402250"/>
            <a:ext cx="4045200" cy="4017000"/>
          </a:xfrm>
          <a:prstGeom prst="rect">
            <a:avLst/>
          </a:prstGeom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" sz="1716" b="1" dirty="0" smtClean="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16" b="1" dirty="0" smtClean="0">
                <a:solidFill>
                  <a:srgbClr val="980000"/>
                </a:solidFill>
                <a:latin typeface="Lato" charset="0"/>
                <a:ea typeface="Times New Roman"/>
                <a:cs typeface="Lato" charset="0"/>
                <a:sym typeface="Times New Roman"/>
              </a:rPr>
              <a:t>SEL </a:t>
            </a:r>
            <a:r>
              <a:rPr lang="ru" sz="1716" b="1" dirty="0">
                <a:solidFill>
                  <a:srgbClr val="980000"/>
                </a:solidFill>
                <a:latin typeface="Lato" charset="0"/>
                <a:ea typeface="Times New Roman"/>
                <a:cs typeface="Lato" charset="0"/>
                <a:sym typeface="Times New Roman"/>
              </a:rPr>
              <a:t>(Social and Emotional Learning) </a:t>
            </a:r>
            <a:r>
              <a:rPr lang="ru" sz="1716" b="1" dirty="0">
                <a:solidFill>
                  <a:srgbClr val="000000"/>
                </a:solidFill>
                <a:latin typeface="Lato" charset="0"/>
                <a:ea typeface="Times New Roman"/>
                <a:cs typeface="Lato" charset="0"/>
                <a:sym typeface="Times New Roman"/>
              </a:rPr>
              <a:t>Возрастной диапазон программы – от 5 до 18 лет. Она используется более чем в 25 странах мира, в том числе в Европе (Швейцария, Италия, Бельгия, Литва, Болгария, Румыния, Венгрия, Чехия, Польша, Словакия и др.), Америке (Канада, США, Бразилия и др.), Азиатско-Тихоокеанском регионе (Китай, Япония, Индия, Австралия), на Ближнем Востоке и в Африке (ОАЭ, Саудовская Аравия, Египет, Иордания и др.). </a:t>
            </a:r>
            <a:endParaRPr sz="1716" b="1" dirty="0">
              <a:solidFill>
                <a:srgbClr val="000000"/>
              </a:solidFill>
              <a:latin typeface="Lato" charset="0"/>
              <a:ea typeface="Times New Roman"/>
              <a:cs typeface="Lato" charset="0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16" b="1" dirty="0">
                <a:solidFill>
                  <a:srgbClr val="000000"/>
                </a:solidFill>
                <a:latin typeface="Lato" charset="0"/>
                <a:ea typeface="Times New Roman"/>
                <a:cs typeface="Lato" charset="0"/>
                <a:sym typeface="Times New Roman"/>
              </a:rPr>
              <a:t>Программа реализуется как на отдельных уроках, так и интегрируется в образовательный </a:t>
            </a:r>
            <a:r>
              <a:rPr lang="ru" sz="1716" b="1" dirty="0" smtClean="0">
                <a:solidFill>
                  <a:srgbClr val="000000"/>
                </a:solidFill>
                <a:latin typeface="Lato" charset="0"/>
                <a:ea typeface="Times New Roman"/>
                <a:cs typeface="Lato" charset="0"/>
                <a:sym typeface="Times New Roman"/>
              </a:rPr>
              <a:t>процесс.</a:t>
            </a:r>
            <a:endParaRPr sz="1916" b="1" dirty="0">
              <a:solidFill>
                <a:srgbClr val="000000"/>
              </a:solidFill>
              <a:latin typeface="Lato" charset="0"/>
              <a:cs typeface="Lat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3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980000"/>
                </a:solidFill>
              </a:rPr>
              <a:t>Программы СЭО 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321" name="Google Shape;321;p53"/>
          <p:cNvSpPr txBox="1">
            <a:spLocks noGrp="1"/>
          </p:cNvSpPr>
          <p:nvPr>
            <p:ph type="body" idx="2"/>
          </p:nvPr>
        </p:nvSpPr>
        <p:spPr>
          <a:xfrm>
            <a:off x="4700325" y="402250"/>
            <a:ext cx="4284300" cy="4017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25000"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5450" b="1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5450" b="1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5450" b="1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ru" sz="5450" b="1" dirty="0" smtClean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ru" sz="5450" b="1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20000"/>
              </a:lnSpc>
              <a:spcAft>
                <a:spcPts val="0"/>
              </a:spcAft>
              <a:buNone/>
            </a:pPr>
            <a:r>
              <a:rPr lang="ru" sz="6400" b="1" dirty="0" smtClean="0">
                <a:solidFill>
                  <a:srgbClr val="000000"/>
                </a:solidFill>
              </a:rPr>
              <a:t>Российские </a:t>
            </a:r>
            <a:r>
              <a:rPr lang="ru" sz="6400" b="1" dirty="0">
                <a:solidFill>
                  <a:srgbClr val="000000"/>
                </a:solidFill>
              </a:rPr>
              <a:t>программы - акцент на определенный аспект комплексной задачи</a:t>
            </a:r>
            <a:r>
              <a:rPr lang="ru" sz="6400" b="1" dirty="0" smtClean="0">
                <a:solidFill>
                  <a:srgbClr val="000000"/>
                </a:solidFill>
              </a:rPr>
              <a:t>.</a:t>
            </a:r>
          </a:p>
          <a:p>
            <a:pPr marL="0" lvl="0" indent="0" algn="just" rtl="0">
              <a:lnSpc>
                <a:spcPct val="120000"/>
              </a:lnSpc>
              <a:spcAft>
                <a:spcPts val="0"/>
              </a:spcAft>
              <a:buNone/>
            </a:pPr>
            <a:endParaRPr sz="6400" b="1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20000"/>
              </a:lnSpc>
              <a:spcAft>
                <a:spcPts val="0"/>
              </a:spcAft>
              <a:buNone/>
            </a:pPr>
            <a:r>
              <a:rPr lang="ru" sz="5600" b="1" dirty="0">
                <a:solidFill>
                  <a:srgbClr val="980000"/>
                </a:solidFill>
              </a:rPr>
              <a:t>Программа «Жизненные навыки. Уроки психологии»</a:t>
            </a:r>
            <a:r>
              <a:rPr lang="ru" sz="5600" b="1" dirty="0">
                <a:solidFill>
                  <a:srgbClr val="000000"/>
                </a:solidFill>
              </a:rPr>
              <a:t> (под ред.  С. В. Кривцовой. – М.: Генезис, 2001– 2018), «Жизненные навыки для дошкольников. Занятия-путешествия. </a:t>
            </a:r>
            <a:r>
              <a:rPr lang="ru" sz="5600" b="1" dirty="0" smtClean="0">
                <a:solidFill>
                  <a:srgbClr val="000000"/>
                </a:solidFill>
              </a:rPr>
              <a:t>Программа-технология </a:t>
            </a:r>
            <a:r>
              <a:rPr lang="ru" sz="5600" b="1" dirty="0">
                <a:solidFill>
                  <a:srgbClr val="000000"/>
                </a:solidFill>
              </a:rPr>
              <a:t>позитивной социализации дошкольников» (под ред. С. В. Кривцовой. – М.: Клевер-Медиа-Групп, 2018). Она учит детей через проживание понимать и принимать как собственные эмоциональные переживания, так и чувства других, осознавать их причины, регулировать эмоции и т. д</a:t>
            </a:r>
            <a:endParaRPr sz="5600" b="1"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16" b="1"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16" b="1"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16" b="1"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16" b="1"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16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4"/>
          <p:cNvSpPr txBox="1">
            <a:spLocks noGrp="1"/>
          </p:cNvSpPr>
          <p:nvPr>
            <p:ph type="title"/>
          </p:nvPr>
        </p:nvSpPr>
        <p:spPr>
          <a:xfrm>
            <a:off x="307541" y="905950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 dirty="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Республиканский инновационный проект по теме</a:t>
            </a:r>
            <a:endParaRPr sz="1650" dirty="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«Внедрение модели социально-эмоционального обучения как условия формирования универсальных компетенций обучающихся»</a:t>
            </a:r>
            <a:endParaRPr sz="165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50" dirty="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Сентябрь 2021 года-май 2024 года</a:t>
            </a:r>
            <a:r>
              <a:rPr lang="ru" sz="1750" dirty="0">
                <a:solidFill>
                  <a:srgbClr val="990000"/>
                </a:solidFill>
                <a:latin typeface="Roboto Serif"/>
                <a:ea typeface="Roboto Serif"/>
                <a:cs typeface="Roboto Serif"/>
                <a:sym typeface="Roboto Serif"/>
              </a:rPr>
              <a:t> </a:t>
            </a:r>
            <a:endParaRPr dirty="0">
              <a:solidFill>
                <a:srgbClr val="990000"/>
              </a:solidFill>
            </a:endParaRPr>
          </a:p>
        </p:txBody>
      </p:sp>
      <p:sp>
        <p:nvSpPr>
          <p:cNvPr id="327" name="Google Shape;327;p54"/>
          <p:cNvSpPr txBox="1">
            <a:spLocks noGrp="1"/>
          </p:cNvSpPr>
          <p:nvPr>
            <p:ph type="subTitle" idx="1"/>
          </p:nvPr>
        </p:nvSpPr>
        <p:spPr>
          <a:xfrm>
            <a:off x="318052" y="2613972"/>
            <a:ext cx="4045200" cy="17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1672" b="1" dirty="0">
                <a:solidFill>
                  <a:srgbClr val="990000"/>
                </a:solidFill>
              </a:rPr>
              <a:t>Цель проекта:</a:t>
            </a:r>
            <a:endParaRPr sz="1672" b="1" dirty="0">
              <a:solidFill>
                <a:srgbClr val="99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1487" b="1" dirty="0">
                <a:solidFill>
                  <a:srgbClr val="000000"/>
                </a:solidFill>
              </a:rPr>
              <a:t>организация в учреждении дополнительного образования детей и молодежи образовательной среды социально-эмоционального обучения как ресурса, обеспечивающего формирование универсальных компетенций обучающихся</a:t>
            </a:r>
            <a:endParaRPr sz="1487" b="1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2042" dirty="0"/>
          </a:p>
        </p:txBody>
      </p:sp>
      <p:pic>
        <p:nvPicPr>
          <p:cNvPr id="328" name="Google Shape;328;p54"/>
          <p:cNvPicPr preferRelativeResize="0"/>
          <p:nvPr/>
        </p:nvPicPr>
        <p:blipFill rotWithShape="1">
          <a:blip r:embed="rId3">
            <a:alphaModFix/>
          </a:blip>
          <a:srcRect t="15858" b="-2754"/>
          <a:stretch/>
        </p:blipFill>
        <p:spPr>
          <a:xfrm>
            <a:off x="4615625" y="39775"/>
            <a:ext cx="4528375" cy="2472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54"/>
          <p:cNvPicPr preferRelativeResize="0"/>
          <p:nvPr/>
        </p:nvPicPr>
        <p:blipFill rotWithShape="1">
          <a:blip r:embed="rId4">
            <a:alphaModFix/>
          </a:blip>
          <a:srcRect t="2430" b="-2429"/>
          <a:stretch/>
        </p:blipFill>
        <p:spPr>
          <a:xfrm>
            <a:off x="4572000" y="2134775"/>
            <a:ext cx="4528376" cy="300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1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Нормативные правовые документы                для разработки программ</a:t>
            </a:r>
            <a:endParaRPr dirty="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❏"/>
            </a:pPr>
            <a:r>
              <a:rPr lang="ru" b="1" dirty="0">
                <a:solidFill>
                  <a:srgbClr val="000000"/>
                </a:solidFill>
              </a:rPr>
              <a:t>Методические указания по разработке учебно-программной документации образовательной программы дополнительного образования детей и молодежи и организации образовательного процесса  </a:t>
            </a:r>
            <a:r>
              <a:rPr lang="ru" b="1" dirty="0">
                <a:solidFill>
                  <a:srgbClr val="980000"/>
                </a:solidFill>
              </a:rPr>
              <a:t>(приложение к письму Министерства образования Республики Беларусь от 11.06.2024 № 06-01-14/6880/дс).</a:t>
            </a:r>
            <a:endParaRPr b="1" dirty="0">
              <a:solidFill>
                <a:srgbClr val="980000"/>
              </a:solidFill>
            </a:endParaRPr>
          </a:p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❏"/>
            </a:pPr>
            <a:r>
              <a:rPr lang="ru" b="1" dirty="0">
                <a:solidFill>
                  <a:srgbClr val="000000"/>
                </a:solidFill>
              </a:rPr>
              <a:t>Об утверждении специфических санитарно-эпидемиологических требований (постановление Совета Министров Республики Беларусь </a:t>
            </a:r>
            <a:r>
              <a:rPr lang="ru" b="1" dirty="0">
                <a:solidFill>
                  <a:srgbClr val="980000"/>
                </a:solidFill>
              </a:rPr>
              <a:t>от 7 августа 2019 г.№ 525 (в ред. постановлений Совмина от 17.01.2022 № 29, от 31.08.2022 N 570, от 15.11.2022 № 780, </a:t>
            </a:r>
            <a:r>
              <a:rPr lang="ru" b="1" dirty="0" smtClean="0">
                <a:solidFill>
                  <a:srgbClr val="980000"/>
                </a:solidFill>
              </a:rPr>
              <a:t>                         от </a:t>
            </a:r>
            <a:r>
              <a:rPr lang="ru" b="1" dirty="0">
                <a:solidFill>
                  <a:srgbClr val="980000"/>
                </a:solidFill>
              </a:rPr>
              <a:t>12.07.2024 № 502</a:t>
            </a:r>
            <a:r>
              <a:rPr lang="ru" b="1" dirty="0" smtClean="0">
                <a:solidFill>
                  <a:srgbClr val="980000"/>
                </a:solidFill>
              </a:rPr>
              <a:t>).</a:t>
            </a:r>
            <a:r>
              <a:rPr lang="ru" sz="1900" b="1" dirty="0" smtClean="0">
                <a:solidFill>
                  <a:srgbClr val="000000"/>
                </a:solidFill>
              </a:rPr>
              <a:t> </a:t>
            </a:r>
            <a:endParaRPr sz="1900" b="1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9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5"/>
          <p:cNvSpPr txBox="1">
            <a:spLocks noGrp="1"/>
          </p:cNvSpPr>
          <p:nvPr>
            <p:ph type="body" idx="1"/>
          </p:nvPr>
        </p:nvSpPr>
        <p:spPr>
          <a:xfrm>
            <a:off x="465525" y="794150"/>
            <a:ext cx="3891000" cy="22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980000"/>
                </a:solidFill>
              </a:rPr>
              <a:t>В основе модели инновационной работы колесо компетенций  </a:t>
            </a:r>
            <a:r>
              <a:rPr lang="ru" sz="2683" b="1">
                <a:solidFill>
                  <a:srgbClr val="980000"/>
                </a:solidFill>
              </a:rPr>
              <a:t>CASEL</a:t>
            </a:r>
            <a:endParaRPr sz="1500" b="1">
              <a:solidFill>
                <a:srgbClr val="980000"/>
              </a:solidFill>
            </a:endParaRPr>
          </a:p>
        </p:txBody>
      </p:sp>
      <p:pic>
        <p:nvPicPr>
          <p:cNvPr id="335" name="Google Shape;33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6526" y="720625"/>
            <a:ext cx="3459600" cy="335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6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980000"/>
                </a:solidFill>
              </a:rPr>
              <a:t>Перспектива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341" name="Google Shape;341;p5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rgbClr val="000000"/>
                </a:solidFill>
                <a:highlight>
                  <a:srgbClr val="FFFFFF"/>
                </a:highlight>
              </a:rPr>
              <a:t>Разработка структурированных образовательно-методических комплексов, которые будут включать в себя программы, планы, цели, методики, разработки занятия по самосознанию, эмпатии, управлению стрессом, разрешению конфликтов, развитию навыков сотрудничества и другим социальные навыки, оценочные критерии, дидактический материал и т.д. </a:t>
            </a:r>
            <a:endParaRPr sz="1700" b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7"/>
          <p:cNvSpPr txBox="1">
            <a:spLocks noGrp="1"/>
          </p:cNvSpPr>
          <p:nvPr>
            <p:ph type="title"/>
          </p:nvPr>
        </p:nvSpPr>
        <p:spPr>
          <a:xfrm>
            <a:off x="1870600" y="496475"/>
            <a:ext cx="6396600" cy="33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5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5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5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Контактные данные:</a:t>
            </a:r>
            <a:endParaRPr sz="305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5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рабочий телефон 64407,</a:t>
            </a:r>
            <a:endParaRPr sz="305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5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мобильный +375295829649</a:t>
            </a:r>
            <a:endParaRPr sz="305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5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183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Русина Лариса Владимировна, заместитель директора </a:t>
            </a:r>
            <a:endParaRPr sz="3183">
              <a:solidFill>
                <a:srgbClr val="98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183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по учебно-методической работе</a:t>
            </a:r>
            <a:endParaRPr sz="3183">
              <a:solidFill>
                <a:srgbClr val="98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5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5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80525" y="724200"/>
            <a:ext cx="4045200" cy="307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68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Требования</a:t>
            </a:r>
            <a:endParaRPr sz="36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68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к оформлению программ </a:t>
            </a:r>
            <a:endParaRPr sz="36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68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68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2"/>
          </p:nvPr>
        </p:nvSpPr>
        <p:spPr>
          <a:xfrm>
            <a:off x="4939499" y="262759"/>
            <a:ext cx="4046845" cy="4156641"/>
          </a:xfrm>
          <a:prstGeom prst="rect">
            <a:avLst/>
          </a:prstGeom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980000"/>
                </a:solidFill>
              </a:rPr>
              <a:t>Текст программы </a:t>
            </a:r>
            <a:r>
              <a:rPr lang="ru" sz="1600" b="1" dirty="0">
                <a:solidFill>
                  <a:srgbClr val="000000"/>
                </a:solidFill>
              </a:rPr>
              <a:t>- шрифта Times New Roman;</a:t>
            </a:r>
            <a:endParaRPr sz="16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980000"/>
                </a:solidFill>
              </a:rPr>
              <a:t>размер шрифта</a:t>
            </a:r>
            <a:r>
              <a:rPr lang="ru" sz="1600" b="1" dirty="0">
                <a:solidFill>
                  <a:srgbClr val="000000"/>
                </a:solidFill>
              </a:rPr>
              <a:t> – 14 пт.;</a:t>
            </a:r>
            <a:endParaRPr sz="16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000000"/>
                </a:solidFill>
              </a:rPr>
              <a:t>м</a:t>
            </a:r>
            <a:r>
              <a:rPr lang="ru" sz="1600" b="1" dirty="0">
                <a:solidFill>
                  <a:srgbClr val="980000"/>
                </a:solidFill>
              </a:rPr>
              <a:t>ежстрочный интервал </a:t>
            </a:r>
            <a:r>
              <a:rPr lang="ru" sz="1600" b="1" dirty="0">
                <a:solidFill>
                  <a:srgbClr val="000000"/>
                </a:solidFill>
              </a:rPr>
              <a:t>– 1,0;</a:t>
            </a:r>
            <a:endParaRPr sz="16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980000"/>
                </a:solidFill>
              </a:rPr>
              <a:t>поля</a:t>
            </a:r>
            <a:r>
              <a:rPr lang="ru" sz="1600" b="1" dirty="0">
                <a:solidFill>
                  <a:srgbClr val="000000"/>
                </a:solidFill>
              </a:rPr>
              <a:t> – левое 30 мм, правое 10 мм, верхнее 20 мм, нижнее 20 мм;</a:t>
            </a:r>
            <a:endParaRPr sz="16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980000"/>
                </a:solidFill>
              </a:rPr>
              <a:t>абзацный отступ</a:t>
            </a:r>
            <a:r>
              <a:rPr lang="ru" sz="1600" b="1" dirty="0">
                <a:solidFill>
                  <a:srgbClr val="000000"/>
                </a:solidFill>
              </a:rPr>
              <a:t> – 1,25 мм.</a:t>
            </a:r>
            <a:endParaRPr sz="16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980000"/>
                </a:solidFill>
              </a:rPr>
              <a:t>Выравнивание текста</a:t>
            </a:r>
            <a:r>
              <a:rPr lang="ru" sz="1600" b="1" dirty="0">
                <a:solidFill>
                  <a:srgbClr val="000000"/>
                </a:solidFill>
              </a:rPr>
              <a:t> – по ширине.</a:t>
            </a:r>
            <a:endParaRPr sz="16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980000"/>
                </a:solidFill>
              </a:rPr>
              <a:t>Таблицы -</a:t>
            </a:r>
            <a:r>
              <a:rPr lang="ru" sz="1600" b="1" dirty="0">
                <a:solidFill>
                  <a:srgbClr val="000000"/>
                </a:solidFill>
              </a:rPr>
              <a:t> размер шрифта текста таблиц не менее 12 пт.</a:t>
            </a:r>
            <a:endParaRPr sz="16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980000"/>
                </a:solidFill>
              </a:rPr>
              <a:t>Нумерация страни</a:t>
            </a:r>
            <a:r>
              <a:rPr lang="ru" sz="1600" b="1" dirty="0">
                <a:solidFill>
                  <a:srgbClr val="000000"/>
                </a:solidFill>
              </a:rPr>
              <a:t>ц – сверху от центра, начиная со второй страницы.</a:t>
            </a:r>
            <a:endParaRPr sz="16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980000"/>
                </a:solidFill>
              </a:rPr>
              <a:t>Названия разделов, тем программы </a:t>
            </a:r>
            <a:r>
              <a:rPr lang="ru" sz="1600" b="1" dirty="0">
                <a:solidFill>
                  <a:srgbClr val="000000"/>
                </a:solidFill>
              </a:rPr>
              <a:t>указываются строчным буквами, шрифт полужирный.</a:t>
            </a:r>
            <a:endParaRPr sz="16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 b="1" dirty="0">
                <a:solidFill>
                  <a:srgbClr val="980000"/>
                </a:solidFill>
              </a:rPr>
              <a:t>Перечисления</a:t>
            </a:r>
            <a:r>
              <a:rPr lang="ru" sz="1600" b="1" dirty="0">
                <a:solidFill>
                  <a:srgbClr val="000000"/>
                </a:solidFill>
              </a:rPr>
              <a:t> в тексте выделяются абзацными отступами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80525" y="724200"/>
            <a:ext cx="4045200" cy="307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68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Структура программы </a:t>
            </a:r>
            <a:endParaRPr sz="36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68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68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2"/>
          </p:nvPr>
        </p:nvSpPr>
        <p:spPr>
          <a:xfrm>
            <a:off x="4939500" y="447100"/>
            <a:ext cx="3837000" cy="3972300"/>
          </a:xfrm>
          <a:prstGeom prst="rect">
            <a:avLst/>
          </a:prstGeom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000000"/>
                </a:solidFill>
              </a:rPr>
              <a:t>1.Общие положения.</a:t>
            </a:r>
            <a:endParaRPr sz="24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000000"/>
                </a:solidFill>
              </a:rPr>
              <a:t>2. Учебно-тематический план.</a:t>
            </a:r>
            <a:endParaRPr sz="24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000000"/>
                </a:solidFill>
              </a:rPr>
              <a:t>3. Содержание программы.</a:t>
            </a:r>
            <a:endParaRPr sz="24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000000"/>
                </a:solidFill>
              </a:rPr>
              <a:t>4. Ожидаемые результаты освоения программы.</a:t>
            </a:r>
            <a:endParaRPr sz="24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000000"/>
                </a:solidFill>
              </a:rPr>
              <a:t>5.Литература и информационные источники.</a:t>
            </a:r>
            <a:endParaRPr sz="24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50" b="1" dirty="0">
              <a:solidFill>
                <a:srgbClr val="9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Общие положения</a:t>
            </a:r>
            <a:endParaRPr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311700" y="907200"/>
            <a:ext cx="8520600" cy="3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861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AutoNum type="arabicPeriod"/>
            </a:pPr>
            <a:r>
              <a:rPr lang="ru" sz="1600" b="1" dirty="0">
                <a:solidFill>
                  <a:srgbClr val="000000"/>
                </a:solidFill>
              </a:rPr>
              <a:t>Актуальность.</a:t>
            </a:r>
            <a:endParaRPr sz="1600" b="1" dirty="0">
              <a:solidFill>
                <a:srgbClr val="000000"/>
              </a:solidFill>
            </a:endParaRPr>
          </a:p>
          <a:p>
            <a:pPr marL="457200" lvl="0" indent="-33909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40"/>
              <a:buAutoNum type="arabicPeriod"/>
            </a:pPr>
            <a:r>
              <a:rPr lang="ru" sz="1600" b="1" dirty="0">
                <a:solidFill>
                  <a:srgbClr val="000000"/>
                </a:solidFill>
              </a:rPr>
              <a:t>Педагогическая целесообразность.</a:t>
            </a:r>
            <a:endParaRPr sz="1600" b="1" dirty="0">
              <a:solidFill>
                <a:srgbClr val="000000"/>
              </a:solidFill>
            </a:endParaRPr>
          </a:p>
          <a:p>
            <a:pPr marL="457200" lvl="0" indent="-33909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40"/>
              <a:buAutoNum type="arabicPeriod"/>
            </a:pPr>
            <a:r>
              <a:rPr lang="ru" sz="1600" b="1" dirty="0">
                <a:solidFill>
                  <a:srgbClr val="000000"/>
                </a:solidFill>
              </a:rPr>
              <a:t>На основе какой типовой программы разработана.</a:t>
            </a:r>
            <a:endParaRPr sz="1600" b="1" dirty="0">
              <a:solidFill>
                <a:srgbClr val="000000"/>
              </a:solidFill>
            </a:endParaRPr>
          </a:p>
          <a:p>
            <a:pPr marL="457200" lvl="0" indent="-33909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40"/>
              <a:buAutoNum type="arabicPeriod"/>
            </a:pPr>
            <a:r>
              <a:rPr lang="ru" sz="1600" b="1" dirty="0">
                <a:solidFill>
                  <a:srgbClr val="000000"/>
                </a:solidFill>
              </a:rPr>
              <a:t>Идеи и принципы.</a:t>
            </a:r>
            <a:endParaRPr sz="1600" b="1" dirty="0">
              <a:solidFill>
                <a:srgbClr val="000000"/>
              </a:solidFill>
            </a:endParaRPr>
          </a:p>
          <a:p>
            <a:pPr marL="457200" lvl="0" indent="-33909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40"/>
              <a:buAutoNum type="arabicPeriod"/>
            </a:pPr>
            <a:r>
              <a:rPr lang="ru" sz="1600" b="1" dirty="0">
                <a:solidFill>
                  <a:srgbClr val="000000"/>
                </a:solidFill>
              </a:rPr>
              <a:t>Формы и методы обучения.</a:t>
            </a:r>
            <a:endParaRPr sz="1600" b="1" dirty="0">
              <a:solidFill>
                <a:srgbClr val="000000"/>
              </a:solidFill>
            </a:endParaRPr>
          </a:p>
          <a:p>
            <a:pPr marL="457200" lvl="0" indent="-33909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40"/>
              <a:buAutoNum type="arabicPeriod"/>
            </a:pPr>
            <a:r>
              <a:rPr lang="ru" sz="1600" b="1" dirty="0">
                <a:solidFill>
                  <a:srgbClr val="000000"/>
                </a:solidFill>
              </a:rPr>
              <a:t>Методы диагностики.</a:t>
            </a:r>
            <a:endParaRPr sz="1600" b="1" dirty="0">
              <a:solidFill>
                <a:srgbClr val="000000"/>
              </a:solidFill>
            </a:endParaRPr>
          </a:p>
          <a:p>
            <a:pPr marL="457200" lvl="0" indent="-33909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40"/>
              <a:buAutoNum type="arabicPeriod"/>
            </a:pPr>
            <a:r>
              <a:rPr lang="ru" sz="1600" b="1" dirty="0">
                <a:solidFill>
                  <a:srgbClr val="000000"/>
                </a:solidFill>
              </a:rPr>
              <a:t>Педагогические технологии.</a:t>
            </a:r>
            <a:endParaRPr sz="1600" b="1" dirty="0">
              <a:solidFill>
                <a:srgbClr val="000000"/>
              </a:solidFill>
            </a:endParaRPr>
          </a:p>
          <a:p>
            <a:pPr marL="457200" lvl="0" indent="-33909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40"/>
              <a:buAutoNum type="arabicPeriod"/>
            </a:pPr>
            <a:r>
              <a:rPr lang="ru" sz="1600" b="1" dirty="0">
                <a:solidFill>
                  <a:srgbClr val="000000"/>
                </a:solidFill>
              </a:rPr>
              <a:t>Формы подведения итогов.</a:t>
            </a:r>
            <a:endParaRPr sz="1600" b="1" dirty="0">
              <a:solidFill>
                <a:srgbClr val="000000"/>
              </a:solidFill>
            </a:endParaRPr>
          </a:p>
          <a:p>
            <a:pPr marL="457200" lvl="0" indent="-34353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0"/>
              <a:buAutoNum type="arabicPeriod"/>
            </a:pPr>
            <a:r>
              <a:rPr lang="ru" sz="1600" b="1" dirty="0">
                <a:solidFill>
                  <a:srgbClr val="000000"/>
                </a:solidFill>
              </a:rPr>
              <a:t>Цель и задачи (обучающие, развивающие, воспитательные).</a:t>
            </a:r>
            <a:endParaRPr sz="1600" b="1" dirty="0">
              <a:solidFill>
                <a:srgbClr val="000000"/>
              </a:solidFill>
            </a:endParaRPr>
          </a:p>
          <a:p>
            <a:pPr marL="457200" lvl="0" indent="-34353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0"/>
              <a:buAutoNum type="arabicPeriod"/>
            </a:pPr>
            <a:r>
              <a:rPr lang="ru" sz="1600" b="1" dirty="0">
                <a:solidFill>
                  <a:srgbClr val="000000"/>
                </a:solidFill>
              </a:rPr>
              <a:t>Организационные условия реализации программы.</a:t>
            </a:r>
            <a:endParaRPr sz="1600" b="1" dirty="0">
              <a:solidFill>
                <a:srgbClr val="000000"/>
              </a:solidFill>
            </a:endParaRPr>
          </a:p>
          <a:p>
            <a:pPr marL="457200" lvl="0" indent="-34353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0"/>
              <a:buAutoNum type="arabicPeriod"/>
            </a:pPr>
            <a:r>
              <a:rPr lang="ru" sz="1600" b="1" dirty="0">
                <a:solidFill>
                  <a:srgbClr val="000000"/>
                </a:solidFill>
              </a:rPr>
              <a:t>Материально-техническое обеспечение.</a:t>
            </a:r>
            <a:endParaRPr sz="1600" b="1" dirty="0">
              <a:solidFill>
                <a:srgbClr val="000000"/>
              </a:solidFill>
            </a:endParaRPr>
          </a:p>
          <a:p>
            <a:pPr marL="457200" lvl="0" indent="-34353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0"/>
              <a:buAutoNum type="arabicPeriod"/>
            </a:pPr>
            <a:r>
              <a:rPr lang="ru" sz="1600" b="1" dirty="0">
                <a:solidFill>
                  <a:srgbClr val="000000"/>
                </a:solidFill>
              </a:rPr>
              <a:t>Методическое обеспечение.</a:t>
            </a:r>
            <a:endParaRPr sz="1600" b="1" dirty="0">
              <a:solidFill>
                <a:srgbClr val="000000"/>
              </a:solidFill>
            </a:endParaRPr>
          </a:p>
          <a:p>
            <a:pPr marL="457200" lvl="0" indent="-34353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0"/>
              <a:buAutoNum type="arabicPeriod"/>
            </a:pPr>
            <a:r>
              <a:rPr lang="ru" sz="1600" b="1" dirty="0">
                <a:solidFill>
                  <a:srgbClr val="000000"/>
                </a:solidFill>
              </a:rPr>
              <a:t>Кадровое обеспечение.</a:t>
            </a:r>
            <a:endParaRPr sz="1600" b="1" dirty="0">
              <a:solidFill>
                <a:srgbClr val="000000"/>
              </a:solidFill>
            </a:endParaRPr>
          </a:p>
          <a:p>
            <a:pPr marL="457200" lvl="0" indent="-30861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60"/>
              <a:buAutoNum type="arabicPeriod"/>
            </a:pPr>
            <a:endParaRPr sz="12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Учебно-тематический план</a:t>
            </a:r>
            <a:endParaRPr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11700" y="1087975"/>
            <a:ext cx="8520600" cy="3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861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60"/>
              <a:buAutoNum type="arabicPeriod"/>
            </a:pPr>
            <a:endParaRPr sz="1260" dirty="0"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7462" y="1397874"/>
            <a:ext cx="7543137" cy="230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Содержание программы</a:t>
            </a:r>
            <a:endParaRPr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311700" y="1087975"/>
            <a:ext cx="8520600" cy="3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4010" algn="just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660"/>
              <a:buAutoNum type="arabicPeriod"/>
            </a:pPr>
            <a:r>
              <a:rPr lang="ru" sz="2200" b="1" dirty="0">
                <a:solidFill>
                  <a:srgbClr val="000000"/>
                </a:solidFill>
              </a:rPr>
              <a:t>Разбивка на теоретические и практические занятия.</a:t>
            </a:r>
            <a:endParaRPr sz="2200" b="1" dirty="0">
              <a:solidFill>
                <a:srgbClr val="000000"/>
              </a:solidFill>
            </a:endParaRPr>
          </a:p>
          <a:p>
            <a:pPr marL="457200" lvl="0" indent="-33401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660"/>
              <a:buAutoNum type="arabicPeriod"/>
            </a:pPr>
            <a:r>
              <a:rPr lang="ru" sz="2200" b="1" dirty="0">
                <a:solidFill>
                  <a:srgbClr val="000000"/>
                </a:solidFill>
              </a:rPr>
              <a:t>Конкретные формы и темы проведения практических занятий.</a:t>
            </a:r>
            <a:endParaRPr sz="2200" b="1" dirty="0">
              <a:solidFill>
                <a:srgbClr val="000000"/>
              </a:solidFill>
            </a:endParaRPr>
          </a:p>
          <a:p>
            <a:pPr marL="457200" lvl="0" indent="-33401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660"/>
              <a:buAutoNum type="arabicPeriod"/>
            </a:pPr>
            <a:r>
              <a:rPr lang="ru" sz="2200" b="1" dirty="0">
                <a:solidFill>
                  <a:srgbClr val="000000"/>
                </a:solidFill>
              </a:rPr>
              <a:t>Содержание соответствует УТП.</a:t>
            </a:r>
            <a:endParaRPr sz="2200" b="1" dirty="0">
              <a:solidFill>
                <a:srgbClr val="000000"/>
              </a:solidFill>
            </a:endParaRPr>
          </a:p>
          <a:p>
            <a:pPr marL="457200" lvl="0" indent="-33401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660"/>
              <a:buAutoNum type="arabicPeriod"/>
            </a:pPr>
            <a:r>
              <a:rPr lang="ru" sz="2200" b="1" dirty="0">
                <a:solidFill>
                  <a:srgbClr val="000000"/>
                </a:solidFill>
              </a:rPr>
              <a:t>Репертуарный список произведений: название, авторы</a:t>
            </a:r>
            <a:r>
              <a:rPr lang="ru" sz="2200" b="1" dirty="0" smtClean="0">
                <a:solidFill>
                  <a:srgbClr val="000000"/>
                </a:solidFill>
              </a:rPr>
              <a:t>.</a:t>
            </a:r>
            <a:endParaRPr sz="2200" b="1" dirty="0">
              <a:solidFill>
                <a:srgbClr val="000000"/>
              </a:solidFill>
            </a:endParaRPr>
          </a:p>
          <a:p>
            <a:pPr marL="457200" lvl="0" indent="-33401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660"/>
              <a:buAutoNum type="arabicPeriod"/>
            </a:pP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1582</Words>
  <Application>Microsoft Office PowerPoint</Application>
  <PresentationFormat>Экран (16:9)</PresentationFormat>
  <Paragraphs>287</Paragraphs>
  <Slides>42</Slides>
  <Notes>42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Arial</vt:lpstr>
      <vt:lpstr>Roboto Serif</vt:lpstr>
      <vt:lpstr>Times New Roman</vt:lpstr>
      <vt:lpstr>Playfair Display</vt:lpstr>
      <vt:lpstr>Lato</vt:lpstr>
      <vt:lpstr>Georgia</vt:lpstr>
      <vt:lpstr>Wingdings</vt:lpstr>
      <vt:lpstr>Blue &amp; Gold</vt:lpstr>
      <vt:lpstr>Заседание методического объединения педагогов дополнительного образования № 2 “Эффективные методы, формы, технологии              и приемы обучения и воспитания                               при реализации программ объединений  по интересам” </vt:lpstr>
      <vt:lpstr>Цель заседания:</vt:lpstr>
      <vt:lpstr>Нормативные правовые документы                для разработки программ</vt:lpstr>
      <vt:lpstr>Нормативные правовые документы                для разработки программ</vt:lpstr>
      <vt:lpstr>Требования к оформлению программ   </vt:lpstr>
      <vt:lpstr>Структура программы   </vt:lpstr>
      <vt:lpstr>Общие положения</vt:lpstr>
      <vt:lpstr>Учебно-тематический план</vt:lpstr>
      <vt:lpstr>Содержание программы</vt:lpstr>
      <vt:lpstr>Учебно-программная документация образовательной программы дополнительного образования детей                             и молодежи</vt:lpstr>
      <vt:lpstr>Ожидаемые результаты освоения программы</vt:lpstr>
      <vt:lpstr>Литература и информационные источники</vt:lpstr>
      <vt:lpstr>Образовательно-  методический комплекс программы объединения  по интересам</vt:lpstr>
      <vt:lpstr>Модель ОМК</vt:lpstr>
      <vt:lpstr>Модель ОМК</vt:lpstr>
      <vt:lpstr>    Пояснительная записка к ОМК (введение)   </vt:lpstr>
      <vt:lpstr>Теоретический раздел (блок)   </vt:lpstr>
      <vt:lpstr>     Практический (инструктивно-  методический) раздел (блок)   </vt:lpstr>
      <vt:lpstr>     Диагностический раздел (блок)    </vt:lpstr>
      <vt:lpstr>     Вспомогательный раздел (блок)    </vt:lpstr>
      <vt:lpstr> Научно-методический блок Теоретические подходы                                    к формированию функциональной грамотности и универсальных компетенций учащихся </vt:lpstr>
      <vt:lpstr>Функциональная грамотность</vt:lpstr>
      <vt:lpstr>Функциональная грамотность</vt:lpstr>
      <vt:lpstr>Универсальные компетенции (ключевые, гибкие навыки, навыки XXI века, новая грамотность)</vt:lpstr>
      <vt:lpstr>Универсальные компетенции  Нормативно- правовое основание  </vt:lpstr>
      <vt:lpstr>Универсальные компетенции  Определение  в Концепции  </vt:lpstr>
      <vt:lpstr>Универсальные компетенции  Определение  в Концепции  </vt:lpstr>
      <vt:lpstr>Состав универсальных компетенций</vt:lpstr>
      <vt:lpstr>Социально- эмоциональные компетенции    </vt:lpstr>
      <vt:lpstr>Компетенции эмоциональной саморегуляции    </vt:lpstr>
      <vt:lpstr>Компетенции коммуникации    </vt:lpstr>
      <vt:lpstr>Компетенции кооперации    </vt:lpstr>
      <vt:lpstr>  Научно-методический блок Использование социально-эмоционального обучения  в формировании универсальных компетенций и функциональной грамотности учащихся </vt:lpstr>
      <vt:lpstr>Социально-эмоциональное обучение</vt:lpstr>
      <vt:lpstr>История СЭО </vt:lpstr>
      <vt:lpstr>История СЭО </vt:lpstr>
      <vt:lpstr>Программы СЭО </vt:lpstr>
      <vt:lpstr>Программы СЭО </vt:lpstr>
      <vt:lpstr>Республиканский инновационный проект по теме «Внедрение модели социально-эмоционального обучения как условия формирования универсальных компетенций обучающихся» Сентябрь 2021 года-май 2024 года </vt:lpstr>
      <vt:lpstr>Презентация PowerPoint</vt:lpstr>
      <vt:lpstr>Перспектива</vt:lpstr>
      <vt:lpstr>  Контактные данные: рабочий телефон 64407, мобильный +375295829649  Русина Лариса Владимировна, заместитель директора  по учебно-методической работе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методического объединения педагогов дополнительного образования № 2 “Эффективные методы, формы, технологии              и приемы обучения и воспитания                               при реализации программ объединений  по интересам” </dc:title>
  <dc:creator>Администратор</dc:creator>
  <cp:lastModifiedBy>Администратор</cp:lastModifiedBy>
  <cp:revision>6</cp:revision>
  <dcterms:modified xsi:type="dcterms:W3CDTF">2024-11-06T08:24:23Z</dcterms:modified>
</cp:coreProperties>
</file>